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9863" r:id="rId5"/>
    <p:sldId id="387" r:id="rId6"/>
    <p:sldId id="2147473049" r:id="rId7"/>
    <p:sldId id="2147472989" r:id="rId8"/>
    <p:sldId id="2147472805" r:id="rId9"/>
    <p:sldId id="29865" r:id="rId10"/>
    <p:sldId id="2147472798" r:id="rId11"/>
    <p:sldId id="2147472808" r:id="rId12"/>
    <p:sldId id="2147472807" r:id="rId13"/>
    <p:sldId id="270" r:id="rId14"/>
    <p:sldId id="285" r:id="rId15"/>
    <p:sldId id="2147473051" r:id="rId16"/>
    <p:sldId id="257" r:id="rId17"/>
    <p:sldId id="346" r:id="rId18"/>
    <p:sldId id="259" r:id="rId19"/>
    <p:sldId id="1246" r:id="rId20"/>
    <p:sldId id="274" r:id="rId21"/>
    <p:sldId id="272" r:id="rId22"/>
    <p:sldId id="279" r:id="rId23"/>
    <p:sldId id="267" r:id="rId24"/>
    <p:sldId id="275" r:id="rId25"/>
    <p:sldId id="286" r:id="rId26"/>
    <p:sldId id="261" r:id="rId27"/>
    <p:sldId id="282" r:id="rId28"/>
  </p:sldIdLst>
  <p:sldSz cx="12192000" cy="6858000"/>
  <p:notesSz cx="6858000" cy="9144000"/>
  <p:defaultTextStyle>
    <a:defPPr>
      <a:defRPr lang="no-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5C9D5-7902-4F0D-83B9-5E5F5D0D75D3}" v="10" dt="2025-03-20T12:54:12.788"/>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8" autoAdjust="0"/>
    <p:restoredTop sz="94660"/>
  </p:normalViewPr>
  <p:slideViewPr>
    <p:cSldViewPr snapToGrid="0">
      <p:cViewPr varScale="1">
        <p:scale>
          <a:sx n="159" d="100"/>
          <a:sy n="159" d="100"/>
        </p:scale>
        <p:origin x="146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nor Skaiaa Aas" userId="S::ellinor.aas@kristiansand.kommune.no::ae92e392-b784-4257-a2c9-0e3e88993876" providerId="AD" clId="Web-{C853EA7B-A6BA-4A40-85BE-C98AC9FEE685}"/>
    <pc:docChg chg="delSld">
      <pc:chgData name="Ellinor Skaiaa Aas" userId="S::ellinor.aas@kristiansand.kommune.no::ae92e392-b784-4257-a2c9-0e3e88993876" providerId="AD" clId="Web-{C853EA7B-A6BA-4A40-85BE-C98AC9FEE685}" dt="2025-03-05T14:07:05.184" v="0"/>
      <pc:docMkLst>
        <pc:docMk/>
      </pc:docMkLst>
      <pc:sldChg chg="del">
        <pc:chgData name="Ellinor Skaiaa Aas" userId="S::ellinor.aas@kristiansand.kommune.no::ae92e392-b784-4257-a2c9-0e3e88993876" providerId="AD" clId="Web-{C853EA7B-A6BA-4A40-85BE-C98AC9FEE685}" dt="2025-03-05T14:07:05.184" v="0"/>
        <pc:sldMkLst>
          <pc:docMk/>
          <pc:sldMk cId="230970445" sldId="269"/>
        </pc:sldMkLst>
      </pc:sldChg>
    </pc:docChg>
  </pc:docChgLst>
  <pc:docChgLst>
    <pc:chgData name="Ellinor Skaiaa Aas" userId="S::ellinor.aas@kristiansand.kommune.no::ae92e392-b784-4257-a2c9-0e3e88993876" providerId="AD" clId="Web-{27B5C9D5-7902-4F0D-83B9-5E5F5D0D75D3}"/>
    <pc:docChg chg="modSld">
      <pc:chgData name="Ellinor Skaiaa Aas" userId="S::ellinor.aas@kristiansand.kommune.no::ae92e392-b784-4257-a2c9-0e3e88993876" providerId="AD" clId="Web-{27B5C9D5-7902-4F0D-83B9-5E5F5D0D75D3}" dt="2025-03-20T12:54:09.054" v="8" actId="20577"/>
      <pc:docMkLst>
        <pc:docMk/>
      </pc:docMkLst>
      <pc:sldChg chg="addSp delSp modSp">
        <pc:chgData name="Ellinor Skaiaa Aas" userId="S::ellinor.aas@kristiansand.kommune.no::ae92e392-b784-4257-a2c9-0e3e88993876" providerId="AD" clId="Web-{27B5C9D5-7902-4F0D-83B9-5E5F5D0D75D3}" dt="2025-03-20T12:53:27.631" v="4"/>
        <pc:sldMkLst>
          <pc:docMk/>
          <pc:sldMk cId="2142827212" sldId="270"/>
        </pc:sldMkLst>
        <pc:spChg chg="add del mod">
          <ac:chgData name="Ellinor Skaiaa Aas" userId="S::ellinor.aas@kristiansand.kommune.no::ae92e392-b784-4257-a2c9-0e3e88993876" providerId="AD" clId="Web-{27B5C9D5-7902-4F0D-83B9-5E5F5D0D75D3}" dt="2025-03-20T12:53:27.631" v="4"/>
          <ac:spMkLst>
            <pc:docMk/>
            <pc:sldMk cId="2142827212" sldId="270"/>
            <ac:spMk id="4" creationId="{AF065F7A-4B7B-E1E7-3340-9BBDF34BC81C}"/>
          </ac:spMkLst>
        </pc:spChg>
        <pc:picChg chg="del mod">
          <ac:chgData name="Ellinor Skaiaa Aas" userId="S::ellinor.aas@kristiansand.kommune.no::ae92e392-b784-4257-a2c9-0e3e88993876" providerId="AD" clId="Web-{27B5C9D5-7902-4F0D-83B9-5E5F5D0D75D3}" dt="2025-03-20T12:51:50.239" v="3"/>
          <ac:picMkLst>
            <pc:docMk/>
            <pc:sldMk cId="2142827212" sldId="270"/>
            <ac:picMk id="5" creationId="{3DD73268-E87F-49A0-811D-F0C037F3D5FF}"/>
          </ac:picMkLst>
        </pc:picChg>
        <pc:picChg chg="add mod ord">
          <ac:chgData name="Ellinor Skaiaa Aas" userId="S::ellinor.aas@kristiansand.kommune.no::ae92e392-b784-4257-a2c9-0e3e88993876" providerId="AD" clId="Web-{27B5C9D5-7902-4F0D-83B9-5E5F5D0D75D3}" dt="2025-03-20T12:53:27.631" v="4"/>
          <ac:picMkLst>
            <pc:docMk/>
            <pc:sldMk cId="2142827212" sldId="270"/>
            <ac:picMk id="6" creationId="{C1D168E8-1BD4-30C4-4F84-E040AA1DE5AA}"/>
          </ac:picMkLst>
        </pc:picChg>
      </pc:sldChg>
      <pc:sldChg chg="modSp">
        <pc:chgData name="Ellinor Skaiaa Aas" userId="S::ellinor.aas@kristiansand.kommune.no::ae92e392-b784-4257-a2c9-0e3e88993876" providerId="AD" clId="Web-{27B5C9D5-7902-4F0D-83B9-5E5F5D0D75D3}" dt="2025-03-20T12:54:09.054" v="8" actId="20577"/>
        <pc:sldMkLst>
          <pc:docMk/>
          <pc:sldMk cId="0" sldId="272"/>
        </pc:sldMkLst>
        <pc:spChg chg="mod">
          <ac:chgData name="Ellinor Skaiaa Aas" userId="S::ellinor.aas@kristiansand.kommune.no::ae92e392-b784-4257-a2c9-0e3e88993876" providerId="AD" clId="Web-{27B5C9D5-7902-4F0D-83B9-5E5F5D0D75D3}" dt="2025-03-20T12:54:09.054" v="8" actId="20577"/>
          <ac:spMkLst>
            <pc:docMk/>
            <pc:sldMk cId="0" sldId="272"/>
            <ac:spMk id="4" creationId="{4768BB80-AA8C-AEE3-75BE-0CC037D58A1A}"/>
          </ac:spMkLst>
        </pc:spChg>
      </pc:sldChg>
    </pc:docChg>
  </pc:docChgLst>
  <pc:docChgLst>
    <pc:chgData name="Ellinor Skaiaa Aas" userId="ae92e392-b784-4257-a2c9-0e3e88993876" providerId="ADAL" clId="{8CC8AC57-D415-4736-BFE5-BAE0152BEA54}"/>
    <pc:docChg chg="undo custSel modSld">
      <pc:chgData name="Ellinor Skaiaa Aas" userId="ae92e392-b784-4257-a2c9-0e3e88993876" providerId="ADAL" clId="{8CC8AC57-D415-4736-BFE5-BAE0152BEA54}" dt="2025-03-18T12:36:06.982" v="129" actId="20577"/>
      <pc:docMkLst>
        <pc:docMk/>
      </pc:docMkLst>
      <pc:sldChg chg="modSp mod">
        <pc:chgData name="Ellinor Skaiaa Aas" userId="ae92e392-b784-4257-a2c9-0e3e88993876" providerId="ADAL" clId="{8CC8AC57-D415-4736-BFE5-BAE0152BEA54}" dt="2025-03-18T12:35:00.493" v="110" actId="20577"/>
        <pc:sldMkLst>
          <pc:docMk/>
          <pc:sldMk cId="692757496" sldId="267"/>
        </pc:sldMkLst>
        <pc:spChg chg="mod">
          <ac:chgData name="Ellinor Skaiaa Aas" userId="ae92e392-b784-4257-a2c9-0e3e88993876" providerId="ADAL" clId="{8CC8AC57-D415-4736-BFE5-BAE0152BEA54}" dt="2025-03-18T12:35:00.493" v="110" actId="20577"/>
          <ac:spMkLst>
            <pc:docMk/>
            <pc:sldMk cId="692757496" sldId="267"/>
            <ac:spMk id="3" creationId="{C5DA6395-3E4D-4E53-9739-E83B05E330A9}"/>
          </ac:spMkLst>
        </pc:spChg>
      </pc:sldChg>
      <pc:sldChg chg="modSp mod">
        <pc:chgData name="Ellinor Skaiaa Aas" userId="ae92e392-b784-4257-a2c9-0e3e88993876" providerId="ADAL" clId="{8CC8AC57-D415-4736-BFE5-BAE0152BEA54}" dt="2025-03-18T12:26:55.759" v="72" actId="20577"/>
        <pc:sldMkLst>
          <pc:docMk/>
          <pc:sldMk cId="0" sldId="272"/>
        </pc:sldMkLst>
        <pc:spChg chg="mod">
          <ac:chgData name="Ellinor Skaiaa Aas" userId="ae92e392-b784-4257-a2c9-0e3e88993876" providerId="ADAL" clId="{8CC8AC57-D415-4736-BFE5-BAE0152BEA54}" dt="2025-03-18T12:26:53.467" v="70" actId="20577"/>
          <ac:spMkLst>
            <pc:docMk/>
            <pc:sldMk cId="0" sldId="272"/>
            <ac:spMk id="2" creationId="{CECE735A-FB8B-99A6-D11E-ADF4F6F44178}"/>
          </ac:spMkLst>
        </pc:spChg>
        <pc:spChg chg="mod">
          <ac:chgData name="Ellinor Skaiaa Aas" userId="ae92e392-b784-4257-a2c9-0e3e88993876" providerId="ADAL" clId="{8CC8AC57-D415-4736-BFE5-BAE0152BEA54}" dt="2025-03-18T12:26:55.033" v="71" actId="20577"/>
          <ac:spMkLst>
            <pc:docMk/>
            <pc:sldMk cId="0" sldId="272"/>
            <ac:spMk id="5" creationId="{01D19A98-7C60-95E1-6529-91A8C1DF1B79}"/>
          </ac:spMkLst>
        </pc:spChg>
        <pc:spChg chg="mod">
          <ac:chgData name="Ellinor Skaiaa Aas" userId="ae92e392-b784-4257-a2c9-0e3e88993876" providerId="ADAL" clId="{8CC8AC57-D415-4736-BFE5-BAE0152BEA54}" dt="2025-03-18T12:26:52.808" v="69" actId="20577"/>
          <ac:spMkLst>
            <pc:docMk/>
            <pc:sldMk cId="0" sldId="272"/>
            <ac:spMk id="216" creationId="{00000000-0000-0000-0000-000000000000}"/>
          </ac:spMkLst>
        </pc:spChg>
        <pc:graphicFrameChg chg="modGraphic">
          <ac:chgData name="Ellinor Skaiaa Aas" userId="ae92e392-b784-4257-a2c9-0e3e88993876" providerId="ADAL" clId="{8CC8AC57-D415-4736-BFE5-BAE0152BEA54}" dt="2025-03-18T12:26:55.759" v="72" actId="20577"/>
          <ac:graphicFrameMkLst>
            <pc:docMk/>
            <pc:sldMk cId="0" sldId="272"/>
            <ac:graphicFrameMk id="215" creationId="{00000000-0000-0000-0000-000000000000}"/>
          </ac:graphicFrameMkLst>
        </pc:graphicFrameChg>
      </pc:sldChg>
      <pc:sldChg chg="modSp mod">
        <pc:chgData name="Ellinor Skaiaa Aas" userId="ae92e392-b784-4257-a2c9-0e3e88993876" providerId="ADAL" clId="{8CC8AC57-D415-4736-BFE5-BAE0152BEA54}" dt="2025-03-18T12:26:49.619" v="67" actId="20577"/>
        <pc:sldMkLst>
          <pc:docMk/>
          <pc:sldMk cId="0" sldId="279"/>
        </pc:sldMkLst>
        <pc:spChg chg="mod">
          <ac:chgData name="Ellinor Skaiaa Aas" userId="ae92e392-b784-4257-a2c9-0e3e88993876" providerId="ADAL" clId="{8CC8AC57-D415-4736-BFE5-BAE0152BEA54}" dt="2025-03-18T12:26:49.619" v="67" actId="20577"/>
          <ac:spMkLst>
            <pc:docMk/>
            <pc:sldMk cId="0" sldId="279"/>
            <ac:spMk id="3" creationId="{384489C1-8953-DC26-FED7-354845BCE93F}"/>
          </ac:spMkLst>
        </pc:spChg>
      </pc:sldChg>
      <pc:sldChg chg="modSp mod">
        <pc:chgData name="Ellinor Skaiaa Aas" userId="ae92e392-b784-4257-a2c9-0e3e88993876" providerId="ADAL" clId="{8CC8AC57-D415-4736-BFE5-BAE0152BEA54}" dt="2025-03-18T12:36:06.982" v="129" actId="20577"/>
        <pc:sldMkLst>
          <pc:docMk/>
          <pc:sldMk cId="1402804014" sldId="282"/>
        </pc:sldMkLst>
        <pc:spChg chg="mod">
          <ac:chgData name="Ellinor Skaiaa Aas" userId="ae92e392-b784-4257-a2c9-0e3e88993876" providerId="ADAL" clId="{8CC8AC57-D415-4736-BFE5-BAE0152BEA54}" dt="2025-03-18T12:36:06.982" v="129" actId="20577"/>
          <ac:spMkLst>
            <pc:docMk/>
            <pc:sldMk cId="1402804014" sldId="282"/>
            <ac:spMk id="9" creationId="{15AE51C0-84AD-C927-8C2C-BFB320F97CAC}"/>
          </ac:spMkLst>
        </pc:spChg>
        <pc:spChg chg="mod">
          <ac:chgData name="Ellinor Skaiaa Aas" userId="ae92e392-b784-4257-a2c9-0e3e88993876" providerId="ADAL" clId="{8CC8AC57-D415-4736-BFE5-BAE0152BEA54}" dt="2025-03-18T12:35:36.447" v="112" actId="20577"/>
          <ac:spMkLst>
            <pc:docMk/>
            <pc:sldMk cId="1402804014" sldId="282"/>
            <ac:spMk id="12" creationId="{6A77B234-5121-8991-24D6-E91393A2296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1D3B2B-BDF8-4963-A35E-144DAEB1F7C6}" type="doc">
      <dgm:prSet loTypeId="urn:microsoft.com/office/officeart/2005/8/layout/funnel1" loCatId="relationship" qsTypeId="urn:microsoft.com/office/officeart/2005/8/quickstyle/3d4" qsCatId="3D" csTypeId="urn:microsoft.com/office/officeart/2005/8/colors/accent1_2" csCatId="accent1" phldr="1"/>
      <dgm:spPr/>
      <dgm:t>
        <a:bodyPr/>
        <a:lstStyle/>
        <a:p>
          <a:endParaRPr lang="no-NO"/>
        </a:p>
      </dgm:t>
    </dgm:pt>
    <dgm:pt modelId="{E45D779E-E135-4445-8B6A-B8C37A2A3921}">
      <dgm:prSet phldrT="[Tekst]"/>
      <dgm:spPr>
        <a:solidFill>
          <a:schemeClr val="accent2">
            <a:lumMod val="75000"/>
          </a:schemeClr>
        </a:solidFill>
      </dgm:spPr>
      <dgm:t>
        <a:bodyPr/>
        <a:lstStyle/>
        <a:p>
          <a:r>
            <a:rPr lang="nb-NO"/>
            <a:t>Å løfte lederblikket</a:t>
          </a:r>
          <a:endParaRPr lang="no-NO"/>
        </a:p>
      </dgm:t>
    </dgm:pt>
    <dgm:pt modelId="{C94883A3-2952-4622-A6CE-3FD879C9AA72}" type="parTrans" cxnId="{56D10C6E-BC7D-4D89-BC08-5A16E57D10F9}">
      <dgm:prSet/>
      <dgm:spPr/>
      <dgm:t>
        <a:bodyPr/>
        <a:lstStyle/>
        <a:p>
          <a:endParaRPr lang="no-NO"/>
        </a:p>
      </dgm:t>
    </dgm:pt>
    <dgm:pt modelId="{EB55195E-D4FD-4643-A69E-39587FC22B3F}" type="sibTrans" cxnId="{56D10C6E-BC7D-4D89-BC08-5A16E57D10F9}">
      <dgm:prSet/>
      <dgm:spPr/>
      <dgm:t>
        <a:bodyPr/>
        <a:lstStyle/>
        <a:p>
          <a:endParaRPr lang="no-NO"/>
        </a:p>
      </dgm:t>
    </dgm:pt>
    <dgm:pt modelId="{4555B6C1-13E5-4324-8667-BAE63A7C45E0}">
      <dgm:prSet phldrT="[Tekst]"/>
      <dgm:spPr>
        <a:solidFill>
          <a:schemeClr val="accent4">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nb-NO"/>
            <a:t>Å forankre omstilling</a:t>
          </a:r>
          <a:endParaRPr lang="no-NO"/>
        </a:p>
      </dgm:t>
    </dgm:pt>
    <dgm:pt modelId="{8ADCD247-F26F-4073-BD29-D05C0793324B}" type="parTrans" cxnId="{FDDF148A-C74C-40D6-AC94-DC658931DF97}">
      <dgm:prSet/>
      <dgm:spPr/>
      <dgm:t>
        <a:bodyPr/>
        <a:lstStyle/>
        <a:p>
          <a:endParaRPr lang="no-NO"/>
        </a:p>
      </dgm:t>
    </dgm:pt>
    <dgm:pt modelId="{1B2BFBD9-51CF-4288-B293-6CB06EE5909B}" type="sibTrans" cxnId="{FDDF148A-C74C-40D6-AC94-DC658931DF97}">
      <dgm:prSet/>
      <dgm:spPr/>
      <dgm:t>
        <a:bodyPr/>
        <a:lstStyle/>
        <a:p>
          <a:endParaRPr lang="no-NO"/>
        </a:p>
      </dgm:t>
    </dgm:pt>
    <dgm:pt modelId="{F863D632-AA33-4246-89BE-1892808C1821}">
      <dgm:prSet phldrT="[Tekst]"/>
      <dgm:spPr/>
      <dgm:t>
        <a:bodyPr/>
        <a:lstStyle/>
        <a:p>
          <a:r>
            <a:rPr lang="nb-NO"/>
            <a:t>Å omsette til ny praksis</a:t>
          </a:r>
          <a:endParaRPr lang="no-NO"/>
        </a:p>
      </dgm:t>
    </dgm:pt>
    <dgm:pt modelId="{FC10EF6E-67EC-4606-A233-15088462D774}" type="parTrans" cxnId="{C2C985A0-79BD-4F02-A8B1-F523D0562197}">
      <dgm:prSet/>
      <dgm:spPr/>
      <dgm:t>
        <a:bodyPr/>
        <a:lstStyle/>
        <a:p>
          <a:endParaRPr lang="no-NO"/>
        </a:p>
      </dgm:t>
    </dgm:pt>
    <dgm:pt modelId="{544BEC63-E2B6-4800-A428-9FFADE8D9A23}" type="sibTrans" cxnId="{C2C985A0-79BD-4F02-A8B1-F523D0562197}">
      <dgm:prSet/>
      <dgm:spPr/>
      <dgm:t>
        <a:bodyPr/>
        <a:lstStyle/>
        <a:p>
          <a:endParaRPr lang="no-NO"/>
        </a:p>
      </dgm:t>
    </dgm:pt>
    <dgm:pt modelId="{6A293F8A-DAA2-49DF-B22C-8EF4344B3411}">
      <dgm:prSet phldrT="[Tekst]"/>
      <dgm:spPr/>
      <dgm:t>
        <a:bodyPr/>
        <a:lstStyle/>
        <a:p>
          <a:r>
            <a:rPr lang="nb-NO"/>
            <a:t>Ny bærekraftig praksis</a:t>
          </a:r>
          <a:endParaRPr lang="no-NO"/>
        </a:p>
      </dgm:t>
    </dgm:pt>
    <dgm:pt modelId="{0DBE6916-5ACC-4209-A80C-0A5394C1C98F}" type="parTrans" cxnId="{D96D2B7B-D14F-4C2C-925B-BFD6CF395CCF}">
      <dgm:prSet/>
      <dgm:spPr/>
      <dgm:t>
        <a:bodyPr/>
        <a:lstStyle/>
        <a:p>
          <a:endParaRPr lang="no-NO"/>
        </a:p>
      </dgm:t>
    </dgm:pt>
    <dgm:pt modelId="{415FDB2B-09FE-4B20-8AD7-56584C422891}" type="sibTrans" cxnId="{D96D2B7B-D14F-4C2C-925B-BFD6CF395CCF}">
      <dgm:prSet/>
      <dgm:spPr/>
      <dgm:t>
        <a:bodyPr/>
        <a:lstStyle/>
        <a:p>
          <a:endParaRPr lang="no-NO"/>
        </a:p>
      </dgm:t>
    </dgm:pt>
    <dgm:pt modelId="{6225E45E-955A-4E36-B265-24D29FE9832E}" type="pres">
      <dgm:prSet presAssocID="{951D3B2B-BDF8-4963-A35E-144DAEB1F7C6}" presName="Name0" presStyleCnt="0">
        <dgm:presLayoutVars>
          <dgm:chMax val="4"/>
          <dgm:resizeHandles val="exact"/>
        </dgm:presLayoutVars>
      </dgm:prSet>
      <dgm:spPr/>
    </dgm:pt>
    <dgm:pt modelId="{E0126993-F6FA-4D8D-A363-55A0D0D9B6AA}" type="pres">
      <dgm:prSet presAssocID="{951D3B2B-BDF8-4963-A35E-144DAEB1F7C6}" presName="ellipse" presStyleLbl="trBgShp" presStyleIdx="0" presStyleCnt="1"/>
      <dgm:spPr/>
    </dgm:pt>
    <dgm:pt modelId="{A7370E76-2995-4EAE-861D-FDAC238A5405}" type="pres">
      <dgm:prSet presAssocID="{951D3B2B-BDF8-4963-A35E-144DAEB1F7C6}" presName="arrow1" presStyleLbl="fgShp" presStyleIdx="0" presStyleCnt="1"/>
      <dgm:spPr/>
    </dgm:pt>
    <dgm:pt modelId="{ED5FDAF2-E504-4957-AB69-3E1924B09D89}" type="pres">
      <dgm:prSet presAssocID="{951D3B2B-BDF8-4963-A35E-144DAEB1F7C6}" presName="rectangle" presStyleLbl="revTx" presStyleIdx="0" presStyleCnt="1">
        <dgm:presLayoutVars>
          <dgm:bulletEnabled val="1"/>
        </dgm:presLayoutVars>
      </dgm:prSet>
      <dgm:spPr/>
    </dgm:pt>
    <dgm:pt modelId="{1F099D8B-C0EA-4345-A7F2-0F4E30D47407}" type="pres">
      <dgm:prSet presAssocID="{4555B6C1-13E5-4324-8667-BAE63A7C45E0}" presName="item1" presStyleLbl="node1" presStyleIdx="0" presStyleCnt="3">
        <dgm:presLayoutVars>
          <dgm:bulletEnabled val="1"/>
        </dgm:presLayoutVars>
      </dgm:prSet>
      <dgm:spPr/>
    </dgm:pt>
    <dgm:pt modelId="{5C0E2B07-1806-4D72-A895-B2422C47AEE1}" type="pres">
      <dgm:prSet presAssocID="{F863D632-AA33-4246-89BE-1892808C1821}" presName="item2" presStyleLbl="node1" presStyleIdx="1" presStyleCnt="3">
        <dgm:presLayoutVars>
          <dgm:bulletEnabled val="1"/>
        </dgm:presLayoutVars>
      </dgm:prSet>
      <dgm:spPr/>
    </dgm:pt>
    <dgm:pt modelId="{8CB4B922-6AAE-4D6F-9A34-BC4C9A53565F}" type="pres">
      <dgm:prSet presAssocID="{6A293F8A-DAA2-49DF-B22C-8EF4344B3411}" presName="item3" presStyleLbl="node1" presStyleIdx="2" presStyleCnt="3">
        <dgm:presLayoutVars>
          <dgm:bulletEnabled val="1"/>
        </dgm:presLayoutVars>
      </dgm:prSet>
      <dgm:spPr/>
    </dgm:pt>
    <dgm:pt modelId="{5A77391B-B37E-4481-A8F4-5445137216E1}" type="pres">
      <dgm:prSet presAssocID="{951D3B2B-BDF8-4963-A35E-144DAEB1F7C6}" presName="funnel" presStyleLbl="trAlignAcc1" presStyleIdx="0" presStyleCnt="1" custScaleY="100807"/>
      <dgm:spPr/>
    </dgm:pt>
  </dgm:ptLst>
  <dgm:cxnLst>
    <dgm:cxn modelId="{6849460D-93AE-4EE8-8ACB-FBA22D46E0B3}" type="presOf" srcId="{E45D779E-E135-4445-8B6A-B8C37A2A3921}" destId="{8CB4B922-6AAE-4D6F-9A34-BC4C9A53565F}" srcOrd="0" destOrd="0" presId="urn:microsoft.com/office/officeart/2005/8/layout/funnel1"/>
    <dgm:cxn modelId="{A85ADC1A-F995-4DA5-9257-51E0287ACB57}" type="presOf" srcId="{F863D632-AA33-4246-89BE-1892808C1821}" destId="{1F099D8B-C0EA-4345-A7F2-0F4E30D47407}" srcOrd="0" destOrd="0" presId="urn:microsoft.com/office/officeart/2005/8/layout/funnel1"/>
    <dgm:cxn modelId="{56D10C6E-BC7D-4D89-BC08-5A16E57D10F9}" srcId="{951D3B2B-BDF8-4963-A35E-144DAEB1F7C6}" destId="{E45D779E-E135-4445-8B6A-B8C37A2A3921}" srcOrd="0" destOrd="0" parTransId="{C94883A3-2952-4622-A6CE-3FD879C9AA72}" sibTransId="{EB55195E-D4FD-4643-A69E-39587FC22B3F}"/>
    <dgm:cxn modelId="{D6825B55-A4D1-4339-BC9D-9CDA871F0F78}" type="presOf" srcId="{951D3B2B-BDF8-4963-A35E-144DAEB1F7C6}" destId="{6225E45E-955A-4E36-B265-24D29FE9832E}" srcOrd="0" destOrd="0" presId="urn:microsoft.com/office/officeart/2005/8/layout/funnel1"/>
    <dgm:cxn modelId="{D96D2B7B-D14F-4C2C-925B-BFD6CF395CCF}" srcId="{951D3B2B-BDF8-4963-A35E-144DAEB1F7C6}" destId="{6A293F8A-DAA2-49DF-B22C-8EF4344B3411}" srcOrd="3" destOrd="0" parTransId="{0DBE6916-5ACC-4209-A80C-0A5394C1C98F}" sibTransId="{415FDB2B-09FE-4B20-8AD7-56584C422891}"/>
    <dgm:cxn modelId="{FDDF148A-C74C-40D6-AC94-DC658931DF97}" srcId="{951D3B2B-BDF8-4963-A35E-144DAEB1F7C6}" destId="{4555B6C1-13E5-4324-8667-BAE63A7C45E0}" srcOrd="1" destOrd="0" parTransId="{8ADCD247-F26F-4073-BD29-D05C0793324B}" sibTransId="{1B2BFBD9-51CF-4288-B293-6CB06EE5909B}"/>
    <dgm:cxn modelId="{C2C985A0-79BD-4F02-A8B1-F523D0562197}" srcId="{951D3B2B-BDF8-4963-A35E-144DAEB1F7C6}" destId="{F863D632-AA33-4246-89BE-1892808C1821}" srcOrd="2" destOrd="0" parTransId="{FC10EF6E-67EC-4606-A233-15088462D774}" sibTransId="{544BEC63-E2B6-4800-A428-9FFADE8D9A23}"/>
    <dgm:cxn modelId="{378E1CD8-72C9-467C-B914-3EB49F3D47FA}" type="presOf" srcId="{4555B6C1-13E5-4324-8667-BAE63A7C45E0}" destId="{5C0E2B07-1806-4D72-A895-B2422C47AEE1}" srcOrd="0" destOrd="0" presId="urn:microsoft.com/office/officeart/2005/8/layout/funnel1"/>
    <dgm:cxn modelId="{D61FCADD-B31E-4B4F-B39F-3279884D5A42}" type="presOf" srcId="{6A293F8A-DAA2-49DF-B22C-8EF4344B3411}" destId="{ED5FDAF2-E504-4957-AB69-3E1924B09D89}" srcOrd="0" destOrd="0" presId="urn:microsoft.com/office/officeart/2005/8/layout/funnel1"/>
    <dgm:cxn modelId="{2F8D73D1-9361-44BB-851D-B60204220155}" type="presParOf" srcId="{6225E45E-955A-4E36-B265-24D29FE9832E}" destId="{E0126993-F6FA-4D8D-A363-55A0D0D9B6AA}" srcOrd="0" destOrd="0" presId="urn:microsoft.com/office/officeart/2005/8/layout/funnel1"/>
    <dgm:cxn modelId="{E8280074-7CCA-4307-9AC1-8EBD6B678B8D}" type="presParOf" srcId="{6225E45E-955A-4E36-B265-24D29FE9832E}" destId="{A7370E76-2995-4EAE-861D-FDAC238A5405}" srcOrd="1" destOrd="0" presId="urn:microsoft.com/office/officeart/2005/8/layout/funnel1"/>
    <dgm:cxn modelId="{BD247948-E01B-47BA-9C93-4573349EF96F}" type="presParOf" srcId="{6225E45E-955A-4E36-B265-24D29FE9832E}" destId="{ED5FDAF2-E504-4957-AB69-3E1924B09D89}" srcOrd="2" destOrd="0" presId="urn:microsoft.com/office/officeart/2005/8/layout/funnel1"/>
    <dgm:cxn modelId="{2FBD4FC4-1C53-4BC3-AFD8-33D420E59BC1}" type="presParOf" srcId="{6225E45E-955A-4E36-B265-24D29FE9832E}" destId="{1F099D8B-C0EA-4345-A7F2-0F4E30D47407}" srcOrd="3" destOrd="0" presId="urn:microsoft.com/office/officeart/2005/8/layout/funnel1"/>
    <dgm:cxn modelId="{67B14C1D-87AA-4213-B095-EEC9BEB2EC16}" type="presParOf" srcId="{6225E45E-955A-4E36-B265-24D29FE9832E}" destId="{5C0E2B07-1806-4D72-A895-B2422C47AEE1}" srcOrd="4" destOrd="0" presId="urn:microsoft.com/office/officeart/2005/8/layout/funnel1"/>
    <dgm:cxn modelId="{0405C637-A630-4386-AE57-BE880403A8C0}" type="presParOf" srcId="{6225E45E-955A-4E36-B265-24D29FE9832E}" destId="{8CB4B922-6AAE-4D6F-9A34-BC4C9A53565F}" srcOrd="5" destOrd="0" presId="urn:microsoft.com/office/officeart/2005/8/layout/funnel1"/>
    <dgm:cxn modelId="{0B12587D-3C69-4158-B67D-90CB3671901B}" type="presParOf" srcId="{6225E45E-955A-4E36-B265-24D29FE9832E}" destId="{5A77391B-B37E-4481-A8F4-5445137216E1}"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26993-F6FA-4D8D-A363-55A0D0D9B6AA}">
      <dsp:nvSpPr>
        <dsp:cNvPr id="0" name=""/>
        <dsp:cNvSpPr/>
      </dsp:nvSpPr>
      <dsp:spPr>
        <a:xfrm>
          <a:off x="3498227" y="182918"/>
          <a:ext cx="3508266" cy="1218374"/>
        </a:xfrm>
        <a:prstGeom prst="ellipse">
          <a:avLst/>
        </a:prstGeom>
        <a:solidFill>
          <a:schemeClr val="accent1">
            <a:tint val="50000"/>
            <a:alpha val="40000"/>
            <a:hueOff val="0"/>
            <a:satOff val="0"/>
            <a:lumOff val="0"/>
            <a:alphaOff val="0"/>
          </a:schemeClr>
        </a:solidFill>
        <a:ln>
          <a:noFill/>
        </a:ln>
        <a:effectLst/>
        <a:scene3d>
          <a:camera prst="orthographicFront"/>
          <a:lightRig rig="chilly" dir="t"/>
        </a:scene3d>
        <a:sp3d z="-152400" prstMaterial="matte"/>
      </dsp:spPr>
      <dsp:style>
        <a:lnRef idx="0">
          <a:scrgbClr r="0" g="0" b="0"/>
        </a:lnRef>
        <a:fillRef idx="1">
          <a:scrgbClr r="0" g="0" b="0"/>
        </a:fillRef>
        <a:effectRef idx="0">
          <a:scrgbClr r="0" g="0" b="0"/>
        </a:effectRef>
        <a:fontRef idx="minor"/>
      </dsp:style>
    </dsp:sp>
    <dsp:sp modelId="{A7370E76-2995-4EAE-861D-FDAC238A5405}">
      <dsp:nvSpPr>
        <dsp:cNvPr id="0" name=""/>
        <dsp:cNvSpPr/>
      </dsp:nvSpPr>
      <dsp:spPr>
        <a:xfrm>
          <a:off x="4917851" y="3166304"/>
          <a:ext cx="679896" cy="435133"/>
        </a:xfrm>
        <a:prstGeom prst="downArrow">
          <a:avLst/>
        </a:prstGeom>
        <a:solidFill>
          <a:schemeClr val="accent1">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ED5FDAF2-E504-4957-AB69-3E1924B09D89}">
      <dsp:nvSpPr>
        <dsp:cNvPr id="0" name=""/>
        <dsp:cNvSpPr/>
      </dsp:nvSpPr>
      <dsp:spPr>
        <a:xfrm>
          <a:off x="3626048" y="3514411"/>
          <a:ext cx="3263503" cy="81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b-NO" sz="2500" kern="1200"/>
            <a:t>Ny bærekraftig praksis</a:t>
          </a:r>
          <a:endParaRPr lang="no-NO" sz="2500" kern="1200"/>
        </a:p>
      </dsp:txBody>
      <dsp:txXfrm>
        <a:off x="3626048" y="3514411"/>
        <a:ext cx="3263503" cy="815875"/>
      </dsp:txXfrm>
    </dsp:sp>
    <dsp:sp modelId="{1F099D8B-C0EA-4345-A7F2-0F4E30D47407}">
      <dsp:nvSpPr>
        <dsp:cNvPr id="0" name=""/>
        <dsp:cNvSpPr/>
      </dsp:nvSpPr>
      <dsp:spPr>
        <a:xfrm>
          <a:off x="4773713" y="1495390"/>
          <a:ext cx="1223813" cy="1223813"/>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b-NO" sz="1300" kern="1200"/>
            <a:t>Å omsette til ny praksis</a:t>
          </a:r>
          <a:endParaRPr lang="no-NO" sz="1300" kern="1200"/>
        </a:p>
      </dsp:txBody>
      <dsp:txXfrm>
        <a:off x="4952936" y="1674613"/>
        <a:ext cx="865367" cy="865367"/>
      </dsp:txXfrm>
    </dsp:sp>
    <dsp:sp modelId="{5C0E2B07-1806-4D72-A895-B2422C47AEE1}">
      <dsp:nvSpPr>
        <dsp:cNvPr id="0" name=""/>
        <dsp:cNvSpPr/>
      </dsp:nvSpPr>
      <dsp:spPr>
        <a:xfrm>
          <a:off x="3898006" y="577258"/>
          <a:ext cx="1223813" cy="1223813"/>
        </a:xfrm>
        <a:prstGeom prst="ellipse">
          <a:avLst/>
        </a:prstGeom>
        <a:solidFill>
          <a:schemeClr val="accent4">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1300" kern="1200"/>
            <a:t>Å forankre omstilling</a:t>
          </a:r>
          <a:endParaRPr lang="no-NO" sz="1300" kern="1200"/>
        </a:p>
      </dsp:txBody>
      <dsp:txXfrm>
        <a:off x="4077229" y="756481"/>
        <a:ext cx="865367" cy="865367"/>
      </dsp:txXfrm>
    </dsp:sp>
    <dsp:sp modelId="{8CB4B922-6AAE-4D6F-9A34-BC4C9A53565F}">
      <dsp:nvSpPr>
        <dsp:cNvPr id="0" name=""/>
        <dsp:cNvSpPr/>
      </dsp:nvSpPr>
      <dsp:spPr>
        <a:xfrm>
          <a:off x="5149016" y="281367"/>
          <a:ext cx="1223813" cy="1223813"/>
        </a:xfrm>
        <a:prstGeom prst="ellipse">
          <a:avLst/>
        </a:prstGeom>
        <a:solidFill>
          <a:schemeClr val="accent2">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b-NO" sz="1300" kern="1200"/>
            <a:t>Å løfte lederblikket</a:t>
          </a:r>
          <a:endParaRPr lang="no-NO" sz="1300" kern="1200"/>
        </a:p>
      </dsp:txBody>
      <dsp:txXfrm>
        <a:off x="5328239" y="460590"/>
        <a:ext cx="865367" cy="865367"/>
      </dsp:txXfrm>
    </dsp:sp>
    <dsp:sp modelId="{5A77391B-B37E-4481-A8F4-5445137216E1}">
      <dsp:nvSpPr>
        <dsp:cNvPr id="0" name=""/>
        <dsp:cNvSpPr/>
      </dsp:nvSpPr>
      <dsp:spPr>
        <a:xfrm>
          <a:off x="3354089" y="21050"/>
          <a:ext cx="3807420" cy="3070517"/>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127000" h="25400"/>
        </a:sp3d>
      </dsp:spPr>
      <dsp:style>
        <a:lnRef idx="1">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o-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6C19B-7BF8-47BF-80A6-57A50DC90646}" type="datetimeFigureOut">
              <a:rPr lang="no-NO" smtClean="0"/>
              <a:t>03/20/2025</a:t>
            </a:fld>
            <a:endParaRPr lang="no-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o-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o-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1CD035-4848-4B9A-9637-BC515DB716D1}" type="slidenum">
              <a:rPr lang="no-NO" smtClean="0"/>
              <a:t>‹#›</a:t>
            </a:fld>
            <a:endParaRPr lang="no-NO"/>
          </a:p>
        </p:txBody>
      </p:sp>
    </p:spTree>
    <p:extLst>
      <p:ext uri="{BB962C8B-B14F-4D97-AF65-F5344CB8AC3E}">
        <p14:creationId xmlns:p14="http://schemas.microsoft.com/office/powerpoint/2010/main" val="148680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a:t>Regjeringen vil styrke praktisk læring gjennom flere tiltak, som omfatter et nasjonalt program for en mer praktisk skole, fokus på skolebygg og utstyr, kompetanseutvikling for lærere, støtte til de praktiske og estetiske fagene, mer fysisk aktivitet, og undervisning utenfor klasserommet.</a:t>
            </a:r>
          </a:p>
          <a:p>
            <a:r>
              <a:rPr lang="nb-NO" sz="1200"/>
              <a:t>Her er noen av de konkrete tiltakene:</a:t>
            </a:r>
          </a:p>
          <a:p>
            <a:r>
              <a:rPr lang="nb-NO" sz="1200"/>
              <a:t>•</a:t>
            </a:r>
          </a:p>
          <a:p>
            <a:r>
              <a:rPr lang="nb-NO" sz="1200"/>
              <a:t>Nasjonalt program for en mer praktisk skole: Regjeringen vil utvikle et nasjonalt program for å støtte kommuner, skoler og lærere i arbeidet med mer praktisk læring i og på tvers av fag. Dette programmet skal inkludere:</a:t>
            </a:r>
          </a:p>
          <a:p>
            <a:r>
              <a:rPr lang="nb-NO" sz="1200"/>
              <a:t>◦</a:t>
            </a:r>
          </a:p>
          <a:p>
            <a:r>
              <a:rPr lang="nb-NO" sz="1200"/>
              <a:t>Økonomiske ressurser: Tilskudd til innkjøp av utstyr og investering i læringsarenaer på 5.–10. trinn. En rentekompensasjonsordning for investering i læringsarenaer, inventar og utstyr i skolene fra Husbanken.</a:t>
            </a:r>
          </a:p>
          <a:p>
            <a:r>
              <a:rPr lang="nb-NO" sz="1200"/>
              <a:t>◦</a:t>
            </a:r>
          </a:p>
          <a:p>
            <a:r>
              <a:rPr lang="nb-NO" sz="1200"/>
              <a:t>Pedagogiske ressurser: Pedagogiske støtteressurser og kompetansebyggende tiltak for faglig og tverrfaglig praktisk læring.</a:t>
            </a:r>
          </a:p>
          <a:p>
            <a:r>
              <a:rPr lang="nb-NO" sz="1200"/>
              <a:t>◦</a:t>
            </a:r>
          </a:p>
          <a:p>
            <a:r>
              <a:rPr lang="nb-NO" sz="1200"/>
              <a:t>Kompetanseutvikling: Styrking av utvalgte nasjonale sentre for å gi støtte til praktisk læring innenfor sine fagområder, bidra til lokal kompetanseutvikling, bidra til utvikling av lærerutdanningene, og gi råd til nasjonale utdanningsmyndigheter og sektor.</a:t>
            </a:r>
          </a:p>
          <a:p>
            <a:r>
              <a:rPr lang="nb-NO" sz="1200"/>
              <a:t>◦</a:t>
            </a:r>
          </a:p>
          <a:p>
            <a:r>
              <a:rPr lang="nb-NO" sz="1200"/>
              <a:t>Utviklingsprosjekter: Utviklingsprosjekter for å stimulere til en særlig praktisk skolehverdag, inkludert mer arbeidslivsrettet opplæring, og prosjekter for å stimulere til en særlig fysisk aktiv skolehverdag.</a:t>
            </a:r>
          </a:p>
          <a:p>
            <a:r>
              <a:rPr lang="nb-NO" sz="1200"/>
              <a:t>◦</a:t>
            </a:r>
          </a:p>
          <a:p>
            <a:r>
              <a:rPr lang="nb-NO" sz="1200"/>
              <a:t>Varierte opplæringsarenaer: Støtte til å ta i bruk varierte opplæringsarenaer i vanlig undervisning og utnytte lokalt handlingsrom.</a:t>
            </a:r>
          </a:p>
          <a:p>
            <a:r>
              <a:rPr lang="nb-NO" sz="1200"/>
              <a:t>◦</a:t>
            </a:r>
          </a:p>
          <a:p>
            <a:r>
              <a:rPr lang="nb-NO" sz="1200"/>
              <a:t>Vurderingsformer: Støtte til vurderingsformer som fremmer praktisk læring.</a:t>
            </a:r>
          </a:p>
          <a:p>
            <a:r>
              <a:rPr lang="nb-NO" sz="1200"/>
              <a:t>◦</a:t>
            </a:r>
          </a:p>
          <a:p>
            <a:r>
              <a:rPr lang="nb-NO" sz="1200"/>
              <a:t>Alternative eksamensformer: Utprøving av alternative og praktiske eksamensformer, inkludert eksamen i praktiske og estetiske fag.</a:t>
            </a:r>
          </a:p>
          <a:p>
            <a:r>
              <a:rPr lang="nb-NO" sz="1200"/>
              <a:t>◦</a:t>
            </a:r>
          </a:p>
          <a:p>
            <a:r>
              <a:rPr lang="nb-NO" sz="1200"/>
              <a:t>Veiledning: Veiledning om hvordan kommunene og skolene kan bruke handlingsrommet i fag- og timefordelingen og i læreplanene i fag.</a:t>
            </a:r>
          </a:p>
          <a:p>
            <a:r>
              <a:rPr lang="nb-NO" sz="1200"/>
              <a:t>•</a:t>
            </a:r>
          </a:p>
          <a:p>
            <a:r>
              <a:rPr lang="nb-NO" sz="1200"/>
              <a:t>Skolebygg og utstyr: Sikre at skolebygg og utstyr gir bedre rammer for praktisk læring i alle fag. Rapporter viser at mangel på egnede rom og utstyr hindrer skolene i å prioritere praktiske arbeidsmåter.</a:t>
            </a:r>
          </a:p>
          <a:p>
            <a:r>
              <a:rPr lang="nb-NO" sz="1200"/>
              <a:t>•</a:t>
            </a:r>
          </a:p>
          <a:p>
            <a:r>
              <a:rPr lang="nb-NO" sz="1200"/>
              <a:t>Kompetansebyggende støtte:</a:t>
            </a:r>
          </a:p>
          <a:p>
            <a:r>
              <a:rPr lang="nb-NO" sz="1200"/>
              <a:t>◦</a:t>
            </a:r>
          </a:p>
          <a:p>
            <a:r>
              <a:rPr lang="nb-NO" sz="1200"/>
              <a:t>Styrke de nasjonale sentrene: Regjeringen mener at sterke nasjonale sentre er viktige bidrag for å heve kvaliteten i norsk barnehage og skole, og vil derfor styrke disse. Alle sentrene vil få i oppgave å følge opp det nasjonale programmet for praktisk </a:t>
            </a:r>
            <a:r>
              <a:rPr lang="nb-NO"/>
              <a:t>læring.</a:t>
            </a:r>
          </a:p>
          <a:p>
            <a:r>
              <a:rPr lang="nb-NO"/>
              <a:t>◦</a:t>
            </a:r>
          </a:p>
          <a:p>
            <a:r>
              <a:rPr lang="nb-NO"/>
              <a:t>Videreutdanning for lærere: Legge til rette for at flere lærere får mulighet til å ta videreutdanning i praktiske og estetiske fag.</a:t>
            </a:r>
          </a:p>
          <a:p>
            <a:r>
              <a:rPr lang="nb-NO"/>
              <a:t>•</a:t>
            </a:r>
          </a:p>
          <a:p>
            <a:r>
              <a:rPr lang="nb-NO"/>
              <a:t>Styrke de praktiske og estetiske fagene: Regjeringen vil styrke disse fagene, både som en del av programmet for en mer praktisk skole, og gjennom en satsning på videreutdanning i disse fagene. Regjeringens tilskuddsordning og en ny rentekompensasjonsordning for utstyr, inventar og læringsarenaer på 5.–10. trinn skal bidra til å bedre utstyrssituasjonen.</a:t>
            </a:r>
          </a:p>
          <a:p>
            <a:r>
              <a:rPr lang="nb-NO"/>
              <a:t>•</a:t>
            </a:r>
          </a:p>
          <a:p>
            <a:r>
              <a:rPr lang="nb-NO"/>
              <a:t>Mer fysisk aktivitet: Støtte til mer fysisk aktivitet i skolen, både i og på tvers av fag, i aktive pauser i timen, i friminutt og i forbindelse med skolevei, inkludert samarbeid mellom skoler og idretten.</a:t>
            </a:r>
          </a:p>
          <a:p>
            <a:r>
              <a:rPr lang="nb-NO"/>
              <a:t>•</a:t>
            </a:r>
          </a:p>
          <a:p>
            <a:r>
              <a:rPr lang="nb-NO"/>
              <a:t>Undervisning utenfor klasserommet: Støtte til mer undervisning utenfor klasserommet. Regjeringen vil at det nasjonale programmet for praktisk læring også skal bidra til at mer av undervisningen kan gjennomføres utenfor klasserommet.</a:t>
            </a:r>
          </a:p>
          <a:p>
            <a:r>
              <a:rPr lang="nb-NO"/>
              <a:t>•</a:t>
            </a:r>
          </a:p>
          <a:p>
            <a:r>
              <a:rPr lang="nb-NO"/>
              <a:t>Lokalt handlingsrom: Støtte til å bruke lokalt handlingsrom for mer praktisk læring. Kommunene og skolene må legge til rette for at lærerne kan gjennomføre praktisk, variert og relevant undervisning i alle fag.</a:t>
            </a:r>
          </a:p>
          <a:p>
            <a:r>
              <a:rPr lang="nb-NO"/>
              <a:t>•</a:t>
            </a:r>
          </a:p>
          <a:p>
            <a:r>
              <a:rPr lang="nb-NO"/>
              <a:t>Valgfag på mellomtrinnet: Regjeringen vil gi elever på mellomtrinnet flere valgmuligheter og flere praktiske fag ved å innføre valgfag på mellomtrinnet.</a:t>
            </a:r>
          </a:p>
          <a:p>
            <a:r>
              <a:rPr lang="nb-NO"/>
              <a:t>•</a:t>
            </a:r>
          </a:p>
          <a:p>
            <a:r>
              <a:rPr lang="nb-NO"/>
              <a:t>Arbeidslivsopplæring på ungdomstrinnet: Regjeringen ønsker at ungdomsskolen i større grad enn i dag vekker interesse for og forbereder elevene til de yrkesfaglige løpene i videregående opplæring.</a:t>
            </a:r>
          </a:p>
          <a:p>
            <a:r>
              <a:rPr lang="nb-NO"/>
              <a:t>Målet er å snu den nedadgående utviklingen i læringsresultater, motivasjon og trivsel ved å gjøre skolen mer praktisk, variert og relevant. Praktisk læring defineres bredt og omfatter praktiske, utforskende, kreative og fysisk aktive arbeidsmåter, samt utvikling av praktisk og yrkesrettet kompetanse.</a:t>
            </a:r>
            <a:endParaRPr lang="no-NO"/>
          </a:p>
          <a:p>
            <a:endParaRPr lang="no-NO"/>
          </a:p>
        </p:txBody>
      </p:sp>
      <p:sp>
        <p:nvSpPr>
          <p:cNvPr id="4" name="Plassholder for lysbildenummer 3"/>
          <p:cNvSpPr>
            <a:spLocks noGrp="1"/>
          </p:cNvSpPr>
          <p:nvPr>
            <p:ph type="sldNum" sz="quarter" idx="5"/>
          </p:nvPr>
        </p:nvSpPr>
        <p:spPr/>
        <p:txBody>
          <a:bodyPr/>
          <a:lstStyle/>
          <a:p>
            <a:fld id="{67863A64-E709-4193-9356-20C5E41F93EB}" type="slidenum">
              <a:rPr lang="no-NO" smtClean="0"/>
              <a:t>1</a:t>
            </a:fld>
            <a:endParaRPr lang="no-NO"/>
          </a:p>
        </p:txBody>
      </p:sp>
    </p:spTree>
    <p:extLst>
      <p:ext uri="{BB962C8B-B14F-4D97-AF65-F5344CB8AC3E}">
        <p14:creationId xmlns:p14="http://schemas.microsoft.com/office/powerpoint/2010/main" val="2652005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1a9e56faba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g11a9e56faba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dirty="0"/>
          </a:p>
        </p:txBody>
      </p:sp>
      <p:sp>
        <p:nvSpPr>
          <p:cNvPr id="4" name="Plassholder for lysbildenummer 3"/>
          <p:cNvSpPr>
            <a:spLocks noGrp="1"/>
          </p:cNvSpPr>
          <p:nvPr>
            <p:ph type="sldNum" sz="quarter" idx="5"/>
          </p:nvPr>
        </p:nvSpPr>
        <p:spPr/>
        <p:txBody>
          <a:bodyPr/>
          <a:lstStyle/>
          <a:p>
            <a:fld id="{67863A64-E709-4193-9356-20C5E41F93EB}" type="slidenum">
              <a:rPr lang="no-NO" smtClean="0"/>
              <a:t>4</a:t>
            </a:fld>
            <a:endParaRPr lang="no-NO"/>
          </a:p>
        </p:txBody>
      </p:sp>
    </p:spTree>
    <p:extLst>
      <p:ext uri="{BB962C8B-B14F-4D97-AF65-F5344CB8AC3E}">
        <p14:creationId xmlns:p14="http://schemas.microsoft.com/office/powerpoint/2010/main" val="1309475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dirty="0"/>
          </a:p>
        </p:txBody>
      </p:sp>
      <p:sp>
        <p:nvSpPr>
          <p:cNvPr id="4" name="Plassholder for lysbildenummer 3"/>
          <p:cNvSpPr>
            <a:spLocks noGrp="1"/>
          </p:cNvSpPr>
          <p:nvPr>
            <p:ph type="sldNum" sz="quarter" idx="5"/>
          </p:nvPr>
        </p:nvSpPr>
        <p:spPr/>
        <p:txBody>
          <a:bodyPr/>
          <a:lstStyle/>
          <a:p>
            <a:fld id="{67863A64-E709-4193-9356-20C5E41F93EB}" type="slidenum">
              <a:rPr lang="no-NO" smtClean="0"/>
              <a:t>5</a:t>
            </a:fld>
            <a:endParaRPr lang="no-NO"/>
          </a:p>
        </p:txBody>
      </p:sp>
    </p:spTree>
    <p:extLst>
      <p:ext uri="{BB962C8B-B14F-4D97-AF65-F5344CB8AC3E}">
        <p14:creationId xmlns:p14="http://schemas.microsoft.com/office/powerpoint/2010/main" val="1792846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tar utgangspunkt i noen sentrale elementer i en omstillingsprosesser, omskriver litt med våre egne ord – ser på hva betyr det for oss i vår lederrolle. Hvordan kan vi utvikle en fremtidsretta og bærekraftig praksis. Elementer som ligger som en forventning i forhold til å være rektor i Kristiansandsskolen.</a:t>
            </a:r>
          </a:p>
          <a:p>
            <a:endParaRPr lang="nb-NO" dirty="0"/>
          </a:p>
          <a:p>
            <a:pPr marL="228600" indent="-228600">
              <a:buAutoNum type="arabicPeriod"/>
            </a:pPr>
            <a:r>
              <a:rPr lang="nb-NO" dirty="0"/>
              <a:t>Å løfte lederblikket</a:t>
            </a:r>
          </a:p>
          <a:p>
            <a:pPr marL="228600" indent="-228600">
              <a:buAutoNum type="arabicPeriod"/>
            </a:pPr>
            <a:r>
              <a:rPr lang="nb-NO" dirty="0"/>
              <a:t>Å forankre omstilling</a:t>
            </a:r>
          </a:p>
          <a:p>
            <a:pPr marL="228600" indent="-228600">
              <a:buAutoNum type="arabicPeriod"/>
            </a:pPr>
            <a:r>
              <a:rPr lang="nb-NO" dirty="0"/>
              <a:t>Å omsette til ny praksis</a:t>
            </a:r>
          </a:p>
          <a:p>
            <a:pPr marL="0" indent="0">
              <a:buNone/>
            </a:pPr>
            <a:endParaRPr lang="nb-NO" dirty="0"/>
          </a:p>
          <a:p>
            <a:pPr marL="0" indent="0">
              <a:buNone/>
            </a:pPr>
            <a:r>
              <a:rPr lang="nb-NO" dirty="0"/>
              <a:t>Ved å se nærmere på disse sammen, håper vi å løfte blikket og hjelpe hverandre i tida som kommer.</a:t>
            </a:r>
            <a:endParaRPr lang="no-NO" dirty="0"/>
          </a:p>
        </p:txBody>
      </p:sp>
      <p:sp>
        <p:nvSpPr>
          <p:cNvPr id="4" name="Plassholder for lysbildenummer 3"/>
          <p:cNvSpPr>
            <a:spLocks noGrp="1"/>
          </p:cNvSpPr>
          <p:nvPr>
            <p:ph type="sldNum" sz="quarter" idx="5"/>
          </p:nvPr>
        </p:nvSpPr>
        <p:spPr/>
        <p:txBody>
          <a:bodyPr/>
          <a:lstStyle/>
          <a:p>
            <a:fld id="{67863A64-E709-4193-9356-20C5E41F93EB}" type="slidenum">
              <a:rPr lang="no-NO" smtClean="0"/>
              <a:t>7</a:t>
            </a:fld>
            <a:endParaRPr lang="no-NO"/>
          </a:p>
        </p:txBody>
      </p:sp>
    </p:spTree>
    <p:extLst>
      <p:ext uri="{BB962C8B-B14F-4D97-AF65-F5344CB8AC3E}">
        <p14:creationId xmlns:p14="http://schemas.microsoft.com/office/powerpoint/2010/main" val="1856666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har også skoler som preges mer av situasjonen denne modellen illustrer,  MEN som jobber knallhardt for å bevege seg mot handlingsrom og enn mer bærekraftig praksis</a:t>
            </a:r>
            <a:endParaRPr lang="no-NO"/>
          </a:p>
        </p:txBody>
      </p:sp>
      <p:sp>
        <p:nvSpPr>
          <p:cNvPr id="4" name="Plassholder for lysbildenummer 3"/>
          <p:cNvSpPr>
            <a:spLocks noGrp="1"/>
          </p:cNvSpPr>
          <p:nvPr>
            <p:ph type="sldNum" sz="quarter" idx="5"/>
          </p:nvPr>
        </p:nvSpPr>
        <p:spPr/>
        <p:txBody>
          <a:bodyPr/>
          <a:lstStyle/>
          <a:p>
            <a:fld id="{67863A64-E709-4193-9356-20C5E41F93EB}" type="slidenum">
              <a:rPr lang="no-NO" smtClean="0"/>
              <a:t>8</a:t>
            </a:fld>
            <a:endParaRPr lang="no-NO"/>
          </a:p>
        </p:txBody>
      </p:sp>
    </p:spTree>
    <p:extLst>
      <p:ext uri="{BB962C8B-B14F-4D97-AF65-F5344CB8AC3E}">
        <p14:creationId xmlns:p14="http://schemas.microsoft.com/office/powerpoint/2010/main" val="949368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har mange skoler som har fått til denne situasjoner modellen illustrerer – eks.?</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Artikkelen utforsker et paradoks i spesialpedagogikken: Økt individuell tilrettelegging for elever som strever kan redusere lærerens tid til å utvikle en variert og motiverende undervisning for alle. Forfatteren argumenterer for at økt fokus på spesialpedagogikk ikke automatisk fører til en mer inkluderende praksis, og kan faktisk forsterke problemet ved å svekke den ordinære undervisningen. En bærekraftig løsning krever et skifte i fokus, der skolen i større grad ser det allmennpedagogiske og det spesialpedagogiske tilbudet i sammenheng og legger vekt på å styrke den ordinære undervisningen for å møte et bredere spekter av elevers behov. Artikkelen oppfordrer til en samfunnsdebatt om problem- og vanskefokus rundt barn og unge, samt kritisk refleksjon rundt </a:t>
            </a:r>
            <a:r>
              <a:rPr lang="nb-NO" err="1"/>
              <a:t>juridifiseringen</a:t>
            </a:r>
            <a:r>
              <a:rPr lang="nb-NO"/>
              <a:t> av skolen.</a:t>
            </a:r>
            <a:endParaRPr lang="no-NO"/>
          </a:p>
          <a:p>
            <a:endParaRPr lang="no-NO"/>
          </a:p>
        </p:txBody>
      </p:sp>
      <p:sp>
        <p:nvSpPr>
          <p:cNvPr id="4" name="Plassholder for lysbildenummer 3"/>
          <p:cNvSpPr>
            <a:spLocks noGrp="1"/>
          </p:cNvSpPr>
          <p:nvPr>
            <p:ph type="sldNum" sz="quarter" idx="5"/>
          </p:nvPr>
        </p:nvSpPr>
        <p:spPr/>
        <p:txBody>
          <a:bodyPr/>
          <a:lstStyle/>
          <a:p>
            <a:fld id="{67863A64-E709-4193-9356-20C5E41F93EB}" type="slidenum">
              <a:rPr lang="no-NO" smtClean="0"/>
              <a:t>9</a:t>
            </a:fld>
            <a:endParaRPr lang="no-NO"/>
          </a:p>
        </p:txBody>
      </p:sp>
    </p:spTree>
    <p:extLst>
      <p:ext uri="{BB962C8B-B14F-4D97-AF65-F5344CB8AC3E}">
        <p14:creationId xmlns:p14="http://schemas.microsoft.com/office/powerpoint/2010/main" val="1996764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1a9e56fab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1a9e56fa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1a9e56faba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1a9e56faba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1a9e56faba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11a9e56faba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796E16-9448-4E56-8F7C-6CA64CE4832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no-NO"/>
          </a:p>
        </p:txBody>
      </p:sp>
      <p:sp>
        <p:nvSpPr>
          <p:cNvPr id="3" name="Undertittel 2">
            <a:extLst>
              <a:ext uri="{FF2B5EF4-FFF2-40B4-BE49-F238E27FC236}">
                <a16:creationId xmlns:a16="http://schemas.microsoft.com/office/drawing/2014/main" id="{24CD21A8-EB9C-48A0-98F4-F8C75A54EA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o-NO"/>
          </a:p>
        </p:txBody>
      </p:sp>
      <p:sp>
        <p:nvSpPr>
          <p:cNvPr id="4" name="Plassholder for dato 3">
            <a:extLst>
              <a:ext uri="{FF2B5EF4-FFF2-40B4-BE49-F238E27FC236}">
                <a16:creationId xmlns:a16="http://schemas.microsoft.com/office/drawing/2014/main" id="{FE7DF50D-9EA3-4EF0-A16D-DF30966A299E}"/>
              </a:ext>
            </a:extLst>
          </p:cNvPr>
          <p:cNvSpPr>
            <a:spLocks noGrp="1"/>
          </p:cNvSpPr>
          <p:nvPr>
            <p:ph type="dt" sz="half" idx="10"/>
          </p:nvPr>
        </p:nvSpPr>
        <p:spPr/>
        <p:txBody>
          <a:bodyPr/>
          <a:lstStyle/>
          <a:p>
            <a:fld id="{50E53EBB-2A0D-4A14-BE13-BF2B8B4C8F90}" type="datetimeFigureOut">
              <a:rPr lang="no-NO" smtClean="0"/>
              <a:t>03/20/2025</a:t>
            </a:fld>
            <a:endParaRPr lang="no-NO"/>
          </a:p>
        </p:txBody>
      </p:sp>
      <p:sp>
        <p:nvSpPr>
          <p:cNvPr id="5" name="Plassholder for bunntekst 4">
            <a:extLst>
              <a:ext uri="{FF2B5EF4-FFF2-40B4-BE49-F238E27FC236}">
                <a16:creationId xmlns:a16="http://schemas.microsoft.com/office/drawing/2014/main" id="{6A890E20-B2C0-4D86-B6D4-B7D4B095CC9C}"/>
              </a:ext>
            </a:extLst>
          </p:cNvPr>
          <p:cNvSpPr>
            <a:spLocks noGrp="1"/>
          </p:cNvSpPr>
          <p:nvPr>
            <p:ph type="ftr" sz="quarter" idx="11"/>
          </p:nvPr>
        </p:nvSpPr>
        <p:spPr/>
        <p:txBody>
          <a:bodyPr/>
          <a:lstStyle/>
          <a:p>
            <a:endParaRPr lang="no-NO"/>
          </a:p>
        </p:txBody>
      </p:sp>
      <p:sp>
        <p:nvSpPr>
          <p:cNvPr id="6" name="Plassholder for lysbildenummer 5">
            <a:extLst>
              <a:ext uri="{FF2B5EF4-FFF2-40B4-BE49-F238E27FC236}">
                <a16:creationId xmlns:a16="http://schemas.microsoft.com/office/drawing/2014/main" id="{9DE3FEA3-7864-4A93-9DA7-91FC263F795D}"/>
              </a:ext>
            </a:extLst>
          </p:cNvPr>
          <p:cNvSpPr>
            <a:spLocks noGrp="1"/>
          </p:cNvSpPr>
          <p:nvPr>
            <p:ph type="sldNum" sz="quarter" idx="12"/>
          </p:nvPr>
        </p:nvSpPr>
        <p:spPr/>
        <p:txBody>
          <a:bodyPr/>
          <a:lstStyle/>
          <a:p>
            <a:fld id="{D5C42291-B001-4CAE-9D06-888C8BFEB4E7}" type="slidenum">
              <a:rPr lang="no-NO" smtClean="0"/>
              <a:t>‹#›</a:t>
            </a:fld>
            <a:endParaRPr lang="no-NO"/>
          </a:p>
        </p:txBody>
      </p:sp>
    </p:spTree>
    <p:extLst>
      <p:ext uri="{BB962C8B-B14F-4D97-AF65-F5344CB8AC3E}">
        <p14:creationId xmlns:p14="http://schemas.microsoft.com/office/powerpoint/2010/main" val="4059929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2D56B5-F445-4A21-994B-9A89C12C246E}"/>
              </a:ext>
            </a:extLst>
          </p:cNvPr>
          <p:cNvSpPr>
            <a:spLocks noGrp="1"/>
          </p:cNvSpPr>
          <p:nvPr>
            <p:ph type="title"/>
          </p:nvPr>
        </p:nvSpPr>
        <p:spPr/>
        <p:txBody>
          <a:bodyPr/>
          <a:lstStyle/>
          <a:p>
            <a:r>
              <a:rPr lang="nb-NO"/>
              <a:t>Klikk for å redigere tittelstil</a:t>
            </a:r>
            <a:endParaRPr lang="no-NO"/>
          </a:p>
        </p:txBody>
      </p:sp>
      <p:sp>
        <p:nvSpPr>
          <p:cNvPr id="3" name="Plassholder for loddrett tekst 2">
            <a:extLst>
              <a:ext uri="{FF2B5EF4-FFF2-40B4-BE49-F238E27FC236}">
                <a16:creationId xmlns:a16="http://schemas.microsoft.com/office/drawing/2014/main" id="{BB6C56AA-8665-4B3C-97CF-941937584F65}"/>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dato 3">
            <a:extLst>
              <a:ext uri="{FF2B5EF4-FFF2-40B4-BE49-F238E27FC236}">
                <a16:creationId xmlns:a16="http://schemas.microsoft.com/office/drawing/2014/main" id="{7A73E648-F7ED-451E-BB2F-003705129F7D}"/>
              </a:ext>
            </a:extLst>
          </p:cNvPr>
          <p:cNvSpPr>
            <a:spLocks noGrp="1"/>
          </p:cNvSpPr>
          <p:nvPr>
            <p:ph type="dt" sz="half" idx="10"/>
          </p:nvPr>
        </p:nvSpPr>
        <p:spPr/>
        <p:txBody>
          <a:bodyPr/>
          <a:lstStyle/>
          <a:p>
            <a:fld id="{50E53EBB-2A0D-4A14-BE13-BF2B8B4C8F90}" type="datetimeFigureOut">
              <a:rPr lang="no-NO" smtClean="0"/>
              <a:t>03/20/2025</a:t>
            </a:fld>
            <a:endParaRPr lang="no-NO"/>
          </a:p>
        </p:txBody>
      </p:sp>
      <p:sp>
        <p:nvSpPr>
          <p:cNvPr id="5" name="Plassholder for bunntekst 4">
            <a:extLst>
              <a:ext uri="{FF2B5EF4-FFF2-40B4-BE49-F238E27FC236}">
                <a16:creationId xmlns:a16="http://schemas.microsoft.com/office/drawing/2014/main" id="{1C32EE14-1E26-4FEC-B0DE-E794B650961C}"/>
              </a:ext>
            </a:extLst>
          </p:cNvPr>
          <p:cNvSpPr>
            <a:spLocks noGrp="1"/>
          </p:cNvSpPr>
          <p:nvPr>
            <p:ph type="ftr" sz="quarter" idx="11"/>
          </p:nvPr>
        </p:nvSpPr>
        <p:spPr/>
        <p:txBody>
          <a:bodyPr/>
          <a:lstStyle/>
          <a:p>
            <a:endParaRPr lang="no-NO"/>
          </a:p>
        </p:txBody>
      </p:sp>
      <p:sp>
        <p:nvSpPr>
          <p:cNvPr id="6" name="Plassholder for lysbildenummer 5">
            <a:extLst>
              <a:ext uri="{FF2B5EF4-FFF2-40B4-BE49-F238E27FC236}">
                <a16:creationId xmlns:a16="http://schemas.microsoft.com/office/drawing/2014/main" id="{BB9E9EE4-FD32-469C-AB2A-C22BAD919CBD}"/>
              </a:ext>
            </a:extLst>
          </p:cNvPr>
          <p:cNvSpPr>
            <a:spLocks noGrp="1"/>
          </p:cNvSpPr>
          <p:nvPr>
            <p:ph type="sldNum" sz="quarter" idx="12"/>
          </p:nvPr>
        </p:nvSpPr>
        <p:spPr/>
        <p:txBody>
          <a:bodyPr/>
          <a:lstStyle/>
          <a:p>
            <a:fld id="{D5C42291-B001-4CAE-9D06-888C8BFEB4E7}" type="slidenum">
              <a:rPr lang="no-NO" smtClean="0"/>
              <a:t>‹#›</a:t>
            </a:fld>
            <a:endParaRPr lang="no-NO"/>
          </a:p>
        </p:txBody>
      </p:sp>
    </p:spTree>
    <p:extLst>
      <p:ext uri="{BB962C8B-B14F-4D97-AF65-F5344CB8AC3E}">
        <p14:creationId xmlns:p14="http://schemas.microsoft.com/office/powerpoint/2010/main" val="940799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7DFD48F-98A2-4D6E-9E99-2E887279AF82}"/>
              </a:ext>
            </a:extLst>
          </p:cNvPr>
          <p:cNvSpPr>
            <a:spLocks noGrp="1"/>
          </p:cNvSpPr>
          <p:nvPr>
            <p:ph type="title" orient="vert"/>
          </p:nvPr>
        </p:nvSpPr>
        <p:spPr>
          <a:xfrm>
            <a:off x="8724900" y="365125"/>
            <a:ext cx="2628900" cy="5811838"/>
          </a:xfrm>
        </p:spPr>
        <p:txBody>
          <a:bodyPr vert="eaVert"/>
          <a:lstStyle/>
          <a:p>
            <a:r>
              <a:rPr lang="nb-NO"/>
              <a:t>Klikk for å redigere tittelstil</a:t>
            </a:r>
            <a:endParaRPr lang="no-NO"/>
          </a:p>
        </p:txBody>
      </p:sp>
      <p:sp>
        <p:nvSpPr>
          <p:cNvPr id="3" name="Plassholder for loddrett tekst 2">
            <a:extLst>
              <a:ext uri="{FF2B5EF4-FFF2-40B4-BE49-F238E27FC236}">
                <a16:creationId xmlns:a16="http://schemas.microsoft.com/office/drawing/2014/main" id="{2FC8F039-DE55-4B64-8825-343A485679DD}"/>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dato 3">
            <a:extLst>
              <a:ext uri="{FF2B5EF4-FFF2-40B4-BE49-F238E27FC236}">
                <a16:creationId xmlns:a16="http://schemas.microsoft.com/office/drawing/2014/main" id="{D9BAFCEA-7CC2-4012-8186-9997953EADD3}"/>
              </a:ext>
            </a:extLst>
          </p:cNvPr>
          <p:cNvSpPr>
            <a:spLocks noGrp="1"/>
          </p:cNvSpPr>
          <p:nvPr>
            <p:ph type="dt" sz="half" idx="10"/>
          </p:nvPr>
        </p:nvSpPr>
        <p:spPr/>
        <p:txBody>
          <a:bodyPr/>
          <a:lstStyle/>
          <a:p>
            <a:fld id="{50E53EBB-2A0D-4A14-BE13-BF2B8B4C8F90}" type="datetimeFigureOut">
              <a:rPr lang="no-NO" smtClean="0"/>
              <a:t>03/20/2025</a:t>
            </a:fld>
            <a:endParaRPr lang="no-NO"/>
          </a:p>
        </p:txBody>
      </p:sp>
      <p:sp>
        <p:nvSpPr>
          <p:cNvPr id="5" name="Plassholder for bunntekst 4">
            <a:extLst>
              <a:ext uri="{FF2B5EF4-FFF2-40B4-BE49-F238E27FC236}">
                <a16:creationId xmlns:a16="http://schemas.microsoft.com/office/drawing/2014/main" id="{A363783B-C8E0-4317-919F-F28B721B122E}"/>
              </a:ext>
            </a:extLst>
          </p:cNvPr>
          <p:cNvSpPr>
            <a:spLocks noGrp="1"/>
          </p:cNvSpPr>
          <p:nvPr>
            <p:ph type="ftr" sz="quarter" idx="11"/>
          </p:nvPr>
        </p:nvSpPr>
        <p:spPr/>
        <p:txBody>
          <a:bodyPr/>
          <a:lstStyle/>
          <a:p>
            <a:endParaRPr lang="no-NO"/>
          </a:p>
        </p:txBody>
      </p:sp>
      <p:sp>
        <p:nvSpPr>
          <p:cNvPr id="6" name="Plassholder for lysbildenummer 5">
            <a:extLst>
              <a:ext uri="{FF2B5EF4-FFF2-40B4-BE49-F238E27FC236}">
                <a16:creationId xmlns:a16="http://schemas.microsoft.com/office/drawing/2014/main" id="{7D154B2C-9F8F-40B3-BA8F-8375837DF8C5}"/>
              </a:ext>
            </a:extLst>
          </p:cNvPr>
          <p:cNvSpPr>
            <a:spLocks noGrp="1"/>
          </p:cNvSpPr>
          <p:nvPr>
            <p:ph type="sldNum" sz="quarter" idx="12"/>
          </p:nvPr>
        </p:nvSpPr>
        <p:spPr/>
        <p:txBody>
          <a:bodyPr/>
          <a:lstStyle/>
          <a:p>
            <a:fld id="{D5C42291-B001-4CAE-9D06-888C8BFEB4E7}" type="slidenum">
              <a:rPr lang="no-NO" smtClean="0"/>
              <a:t>‹#›</a:t>
            </a:fld>
            <a:endParaRPr lang="no-NO"/>
          </a:p>
        </p:txBody>
      </p:sp>
    </p:spTree>
    <p:extLst>
      <p:ext uri="{BB962C8B-B14F-4D97-AF65-F5344CB8AC3E}">
        <p14:creationId xmlns:p14="http://schemas.microsoft.com/office/powerpoint/2010/main" val="4133542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orside - 3 med egne bildre">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C605BC90-5FB2-E941-93D2-E13A6D8B4EA4}"/>
              </a:ext>
            </a:extLst>
          </p:cNvPr>
          <p:cNvPicPr>
            <a:picLocks noChangeAspect="1"/>
          </p:cNvPicPr>
          <p:nvPr userDrawn="1"/>
        </p:nvPicPr>
        <p:blipFill>
          <a:blip r:embed="rId2"/>
          <a:stretch>
            <a:fillRect/>
          </a:stretch>
        </p:blipFill>
        <p:spPr>
          <a:xfrm>
            <a:off x="9833252" y="424773"/>
            <a:ext cx="1807886" cy="775326"/>
          </a:xfrm>
          <a:prstGeom prst="rect">
            <a:avLst/>
          </a:prstGeom>
          <a:noFill/>
        </p:spPr>
      </p:pic>
      <p:pic>
        <p:nvPicPr>
          <p:cNvPr id="3" name="Bilde 2" descr="Et bilde som inneholder skjermbilde&#10;&#10;Automatisk generert beskrivelse">
            <a:extLst>
              <a:ext uri="{FF2B5EF4-FFF2-40B4-BE49-F238E27FC236}">
                <a16:creationId xmlns:a16="http://schemas.microsoft.com/office/drawing/2014/main" id="{B8F3DA90-5664-1C4F-9F74-3440EDE7357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6" name="Plassholder for bilde 8">
            <a:extLst>
              <a:ext uri="{FF2B5EF4-FFF2-40B4-BE49-F238E27FC236}">
                <a16:creationId xmlns:a16="http://schemas.microsoft.com/office/drawing/2014/main" id="{146F6BDA-6C4E-1949-95CC-001E95F130DE}"/>
              </a:ext>
            </a:extLst>
          </p:cNvPr>
          <p:cNvSpPr>
            <a:spLocks noGrp="1"/>
          </p:cNvSpPr>
          <p:nvPr>
            <p:ph type="pic" sz="quarter" idx="12"/>
          </p:nvPr>
        </p:nvSpPr>
        <p:spPr>
          <a:xfrm>
            <a:off x="7721601" y="1730375"/>
            <a:ext cx="4470398" cy="5127625"/>
          </a:xfrm>
          <a:prstGeom prst="rect">
            <a:avLst/>
          </a:prstGeom>
        </p:spPr>
        <p:txBody>
          <a:bodyPr/>
          <a:lstStyle/>
          <a:p>
            <a:endParaRPr lang="nb-NO"/>
          </a:p>
        </p:txBody>
      </p:sp>
      <p:sp>
        <p:nvSpPr>
          <p:cNvPr id="7" name="Plassholder for bilde 8">
            <a:extLst>
              <a:ext uri="{FF2B5EF4-FFF2-40B4-BE49-F238E27FC236}">
                <a16:creationId xmlns:a16="http://schemas.microsoft.com/office/drawing/2014/main" id="{A87EB0AD-6418-3244-BF25-2D8EEB601F85}"/>
              </a:ext>
            </a:extLst>
          </p:cNvPr>
          <p:cNvSpPr>
            <a:spLocks noGrp="1"/>
          </p:cNvSpPr>
          <p:nvPr>
            <p:ph type="pic" sz="quarter" idx="10"/>
          </p:nvPr>
        </p:nvSpPr>
        <p:spPr>
          <a:xfrm>
            <a:off x="-1" y="0"/>
            <a:ext cx="4470396" cy="4257675"/>
          </a:xfrm>
          <a:prstGeom prst="rect">
            <a:avLst/>
          </a:prstGeom>
        </p:spPr>
        <p:txBody>
          <a:bodyPr/>
          <a:lstStyle/>
          <a:p>
            <a:endParaRPr lang="nb-NO"/>
          </a:p>
        </p:txBody>
      </p:sp>
      <p:pic>
        <p:nvPicPr>
          <p:cNvPr id="9" name="Bilde 8">
            <a:extLst>
              <a:ext uri="{FF2B5EF4-FFF2-40B4-BE49-F238E27FC236}">
                <a16:creationId xmlns:a16="http://schemas.microsoft.com/office/drawing/2014/main" id="{630B8B92-9E61-614D-890B-C250A80A820D}"/>
              </a:ext>
            </a:extLst>
          </p:cNvPr>
          <p:cNvPicPr>
            <a:picLocks noChangeAspect="1"/>
          </p:cNvPicPr>
          <p:nvPr userDrawn="1"/>
        </p:nvPicPr>
        <p:blipFill>
          <a:blip r:embed="rId2"/>
          <a:stretch>
            <a:fillRect/>
          </a:stretch>
        </p:blipFill>
        <p:spPr>
          <a:xfrm>
            <a:off x="9831600" y="424800"/>
            <a:ext cx="1807886" cy="775326"/>
          </a:xfrm>
          <a:prstGeom prst="rect">
            <a:avLst/>
          </a:prstGeom>
          <a:noFill/>
        </p:spPr>
      </p:pic>
    </p:spTree>
    <p:extLst>
      <p:ext uri="{BB962C8B-B14F-4D97-AF65-F5344CB8AC3E}">
        <p14:creationId xmlns:p14="http://schemas.microsoft.com/office/powerpoint/2010/main" val="2161331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952432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ekstsider - 15">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AD7FBA83-2013-3244-ADB9-1DF2648EB4BA}"/>
              </a:ext>
            </a:extLst>
          </p:cNvPr>
          <p:cNvSpPr>
            <a:spLocks noGrp="1"/>
          </p:cNvSpPr>
          <p:nvPr>
            <p:ph type="ftr" sz="quarter" idx="11"/>
          </p:nvPr>
        </p:nvSpPr>
        <p:spPr/>
        <p:txBody>
          <a:bodyPr/>
          <a:lstStyle/>
          <a:p>
            <a:r>
              <a:rPr lang="nb-NO"/>
              <a:t>Kjersti Østmoe, Fag og utvikling, 02.januar 2024 </a:t>
            </a:r>
          </a:p>
        </p:txBody>
      </p:sp>
      <p:sp>
        <p:nvSpPr>
          <p:cNvPr id="5" name="Plassholder for bilde 7">
            <a:extLst>
              <a:ext uri="{FF2B5EF4-FFF2-40B4-BE49-F238E27FC236}">
                <a16:creationId xmlns:a16="http://schemas.microsoft.com/office/drawing/2014/main" id="{CD9E766E-EA6E-E849-9F2E-ECC7F2A79C99}"/>
              </a:ext>
            </a:extLst>
          </p:cNvPr>
          <p:cNvSpPr>
            <a:spLocks noGrp="1"/>
          </p:cNvSpPr>
          <p:nvPr>
            <p:ph type="pic" sz="quarter" idx="13"/>
          </p:nvPr>
        </p:nvSpPr>
        <p:spPr>
          <a:xfrm>
            <a:off x="0" y="1"/>
            <a:ext cx="12192000" cy="6857999"/>
          </a:xfrm>
          <a:prstGeom prst="rect">
            <a:avLst/>
          </a:prstGeom>
          <a:solidFill>
            <a:schemeClr val="bg1">
              <a:lumMod val="95000"/>
            </a:schemeClr>
          </a:solidFill>
        </p:spPr>
        <p:txBody>
          <a:bodyPr tIns="576072"/>
          <a:lstStyle>
            <a:lvl1pPr marL="0" indent="0" algn="ctr" defTabSz="6858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906011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2A7BF4-1653-4A86-A9DB-FE91AD1CC800}"/>
              </a:ext>
            </a:extLst>
          </p:cNvPr>
          <p:cNvSpPr>
            <a:spLocks noGrp="1"/>
          </p:cNvSpPr>
          <p:nvPr>
            <p:ph type="title"/>
          </p:nvPr>
        </p:nvSpPr>
        <p:spPr/>
        <p:txBody>
          <a:bodyPr/>
          <a:lstStyle/>
          <a:p>
            <a:r>
              <a:rPr lang="nb-NO"/>
              <a:t>Klikk for å redigere tittelstil</a:t>
            </a:r>
            <a:endParaRPr lang="no-NO"/>
          </a:p>
        </p:txBody>
      </p:sp>
      <p:sp>
        <p:nvSpPr>
          <p:cNvPr id="3" name="Plassholder for innhold 2">
            <a:extLst>
              <a:ext uri="{FF2B5EF4-FFF2-40B4-BE49-F238E27FC236}">
                <a16:creationId xmlns:a16="http://schemas.microsoft.com/office/drawing/2014/main" id="{B1999EEC-3716-4E9D-BD9F-8A384D6B565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dato 3">
            <a:extLst>
              <a:ext uri="{FF2B5EF4-FFF2-40B4-BE49-F238E27FC236}">
                <a16:creationId xmlns:a16="http://schemas.microsoft.com/office/drawing/2014/main" id="{679019F7-5AFE-4571-A641-3F264D9D7D4F}"/>
              </a:ext>
            </a:extLst>
          </p:cNvPr>
          <p:cNvSpPr>
            <a:spLocks noGrp="1"/>
          </p:cNvSpPr>
          <p:nvPr>
            <p:ph type="dt" sz="half" idx="10"/>
          </p:nvPr>
        </p:nvSpPr>
        <p:spPr/>
        <p:txBody>
          <a:bodyPr/>
          <a:lstStyle/>
          <a:p>
            <a:fld id="{50E53EBB-2A0D-4A14-BE13-BF2B8B4C8F90}" type="datetimeFigureOut">
              <a:rPr lang="no-NO" smtClean="0"/>
              <a:t>03/20/2025</a:t>
            </a:fld>
            <a:endParaRPr lang="no-NO"/>
          </a:p>
        </p:txBody>
      </p:sp>
      <p:sp>
        <p:nvSpPr>
          <p:cNvPr id="5" name="Plassholder for bunntekst 4">
            <a:extLst>
              <a:ext uri="{FF2B5EF4-FFF2-40B4-BE49-F238E27FC236}">
                <a16:creationId xmlns:a16="http://schemas.microsoft.com/office/drawing/2014/main" id="{3DA80747-8830-40E6-9DD2-3EAA9CD91502}"/>
              </a:ext>
            </a:extLst>
          </p:cNvPr>
          <p:cNvSpPr>
            <a:spLocks noGrp="1"/>
          </p:cNvSpPr>
          <p:nvPr>
            <p:ph type="ftr" sz="quarter" idx="11"/>
          </p:nvPr>
        </p:nvSpPr>
        <p:spPr/>
        <p:txBody>
          <a:bodyPr/>
          <a:lstStyle/>
          <a:p>
            <a:endParaRPr lang="no-NO"/>
          </a:p>
        </p:txBody>
      </p:sp>
      <p:sp>
        <p:nvSpPr>
          <p:cNvPr id="6" name="Plassholder for lysbildenummer 5">
            <a:extLst>
              <a:ext uri="{FF2B5EF4-FFF2-40B4-BE49-F238E27FC236}">
                <a16:creationId xmlns:a16="http://schemas.microsoft.com/office/drawing/2014/main" id="{978BF973-CCF7-469A-BACD-1D15A88A032A}"/>
              </a:ext>
            </a:extLst>
          </p:cNvPr>
          <p:cNvSpPr>
            <a:spLocks noGrp="1"/>
          </p:cNvSpPr>
          <p:nvPr>
            <p:ph type="sldNum" sz="quarter" idx="12"/>
          </p:nvPr>
        </p:nvSpPr>
        <p:spPr/>
        <p:txBody>
          <a:bodyPr/>
          <a:lstStyle/>
          <a:p>
            <a:fld id="{D5C42291-B001-4CAE-9D06-888C8BFEB4E7}" type="slidenum">
              <a:rPr lang="no-NO" smtClean="0"/>
              <a:t>‹#›</a:t>
            </a:fld>
            <a:endParaRPr lang="no-NO"/>
          </a:p>
        </p:txBody>
      </p:sp>
    </p:spTree>
    <p:extLst>
      <p:ext uri="{BB962C8B-B14F-4D97-AF65-F5344CB8AC3E}">
        <p14:creationId xmlns:p14="http://schemas.microsoft.com/office/powerpoint/2010/main" val="361656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5A26C5-7B45-4EB8-95F4-A9126017378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no-NO"/>
          </a:p>
        </p:txBody>
      </p:sp>
      <p:sp>
        <p:nvSpPr>
          <p:cNvPr id="3" name="Plassholder for tekst 2">
            <a:extLst>
              <a:ext uri="{FF2B5EF4-FFF2-40B4-BE49-F238E27FC236}">
                <a16:creationId xmlns:a16="http://schemas.microsoft.com/office/drawing/2014/main" id="{B8A57172-8CB7-42FF-90A0-0BC3CF49A9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EAF32CA-07F3-4FCD-BDF2-4F9E3CD2E633}"/>
              </a:ext>
            </a:extLst>
          </p:cNvPr>
          <p:cNvSpPr>
            <a:spLocks noGrp="1"/>
          </p:cNvSpPr>
          <p:nvPr>
            <p:ph type="dt" sz="half" idx="10"/>
          </p:nvPr>
        </p:nvSpPr>
        <p:spPr/>
        <p:txBody>
          <a:bodyPr/>
          <a:lstStyle/>
          <a:p>
            <a:fld id="{50E53EBB-2A0D-4A14-BE13-BF2B8B4C8F90}" type="datetimeFigureOut">
              <a:rPr lang="no-NO" smtClean="0"/>
              <a:t>03/20/2025</a:t>
            </a:fld>
            <a:endParaRPr lang="no-NO"/>
          </a:p>
        </p:txBody>
      </p:sp>
      <p:sp>
        <p:nvSpPr>
          <p:cNvPr id="5" name="Plassholder for bunntekst 4">
            <a:extLst>
              <a:ext uri="{FF2B5EF4-FFF2-40B4-BE49-F238E27FC236}">
                <a16:creationId xmlns:a16="http://schemas.microsoft.com/office/drawing/2014/main" id="{03DE2AF1-5188-409F-8125-9820974FECE4}"/>
              </a:ext>
            </a:extLst>
          </p:cNvPr>
          <p:cNvSpPr>
            <a:spLocks noGrp="1"/>
          </p:cNvSpPr>
          <p:nvPr>
            <p:ph type="ftr" sz="quarter" idx="11"/>
          </p:nvPr>
        </p:nvSpPr>
        <p:spPr/>
        <p:txBody>
          <a:bodyPr/>
          <a:lstStyle/>
          <a:p>
            <a:endParaRPr lang="no-NO"/>
          </a:p>
        </p:txBody>
      </p:sp>
      <p:sp>
        <p:nvSpPr>
          <p:cNvPr id="6" name="Plassholder for lysbildenummer 5">
            <a:extLst>
              <a:ext uri="{FF2B5EF4-FFF2-40B4-BE49-F238E27FC236}">
                <a16:creationId xmlns:a16="http://schemas.microsoft.com/office/drawing/2014/main" id="{CEF17482-9C93-4664-824F-F94CCEC5BBA6}"/>
              </a:ext>
            </a:extLst>
          </p:cNvPr>
          <p:cNvSpPr>
            <a:spLocks noGrp="1"/>
          </p:cNvSpPr>
          <p:nvPr>
            <p:ph type="sldNum" sz="quarter" idx="12"/>
          </p:nvPr>
        </p:nvSpPr>
        <p:spPr/>
        <p:txBody>
          <a:bodyPr/>
          <a:lstStyle/>
          <a:p>
            <a:fld id="{D5C42291-B001-4CAE-9D06-888C8BFEB4E7}" type="slidenum">
              <a:rPr lang="no-NO" smtClean="0"/>
              <a:t>‹#›</a:t>
            </a:fld>
            <a:endParaRPr lang="no-NO"/>
          </a:p>
        </p:txBody>
      </p:sp>
    </p:spTree>
    <p:extLst>
      <p:ext uri="{BB962C8B-B14F-4D97-AF65-F5344CB8AC3E}">
        <p14:creationId xmlns:p14="http://schemas.microsoft.com/office/powerpoint/2010/main" val="1288921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70E595-ACA8-4B12-8AAB-027C4CE68028}"/>
              </a:ext>
            </a:extLst>
          </p:cNvPr>
          <p:cNvSpPr>
            <a:spLocks noGrp="1"/>
          </p:cNvSpPr>
          <p:nvPr>
            <p:ph type="title"/>
          </p:nvPr>
        </p:nvSpPr>
        <p:spPr/>
        <p:txBody>
          <a:bodyPr/>
          <a:lstStyle/>
          <a:p>
            <a:r>
              <a:rPr lang="nb-NO"/>
              <a:t>Klikk for å redigere tittelstil</a:t>
            </a:r>
            <a:endParaRPr lang="no-NO"/>
          </a:p>
        </p:txBody>
      </p:sp>
      <p:sp>
        <p:nvSpPr>
          <p:cNvPr id="3" name="Plassholder for innhold 2">
            <a:extLst>
              <a:ext uri="{FF2B5EF4-FFF2-40B4-BE49-F238E27FC236}">
                <a16:creationId xmlns:a16="http://schemas.microsoft.com/office/drawing/2014/main" id="{5A5614B8-6C69-4D98-A983-520EEB9DFC3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innhold 3">
            <a:extLst>
              <a:ext uri="{FF2B5EF4-FFF2-40B4-BE49-F238E27FC236}">
                <a16:creationId xmlns:a16="http://schemas.microsoft.com/office/drawing/2014/main" id="{0B87BBAC-E917-4607-8631-D00994EB85A0}"/>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5" name="Plassholder for dato 4">
            <a:extLst>
              <a:ext uri="{FF2B5EF4-FFF2-40B4-BE49-F238E27FC236}">
                <a16:creationId xmlns:a16="http://schemas.microsoft.com/office/drawing/2014/main" id="{C2AE4E1E-E2FB-4D01-830E-498290FA8A82}"/>
              </a:ext>
            </a:extLst>
          </p:cNvPr>
          <p:cNvSpPr>
            <a:spLocks noGrp="1"/>
          </p:cNvSpPr>
          <p:nvPr>
            <p:ph type="dt" sz="half" idx="10"/>
          </p:nvPr>
        </p:nvSpPr>
        <p:spPr/>
        <p:txBody>
          <a:bodyPr/>
          <a:lstStyle/>
          <a:p>
            <a:fld id="{50E53EBB-2A0D-4A14-BE13-BF2B8B4C8F90}" type="datetimeFigureOut">
              <a:rPr lang="no-NO" smtClean="0"/>
              <a:t>03/20/2025</a:t>
            </a:fld>
            <a:endParaRPr lang="no-NO"/>
          </a:p>
        </p:txBody>
      </p:sp>
      <p:sp>
        <p:nvSpPr>
          <p:cNvPr id="6" name="Plassholder for bunntekst 5">
            <a:extLst>
              <a:ext uri="{FF2B5EF4-FFF2-40B4-BE49-F238E27FC236}">
                <a16:creationId xmlns:a16="http://schemas.microsoft.com/office/drawing/2014/main" id="{3B8865C9-6D4E-40EB-9425-9E99BFBEC3B2}"/>
              </a:ext>
            </a:extLst>
          </p:cNvPr>
          <p:cNvSpPr>
            <a:spLocks noGrp="1"/>
          </p:cNvSpPr>
          <p:nvPr>
            <p:ph type="ftr" sz="quarter" idx="11"/>
          </p:nvPr>
        </p:nvSpPr>
        <p:spPr/>
        <p:txBody>
          <a:bodyPr/>
          <a:lstStyle/>
          <a:p>
            <a:endParaRPr lang="no-NO"/>
          </a:p>
        </p:txBody>
      </p:sp>
      <p:sp>
        <p:nvSpPr>
          <p:cNvPr id="7" name="Plassholder for lysbildenummer 6">
            <a:extLst>
              <a:ext uri="{FF2B5EF4-FFF2-40B4-BE49-F238E27FC236}">
                <a16:creationId xmlns:a16="http://schemas.microsoft.com/office/drawing/2014/main" id="{C006D9DA-F394-4731-80C6-3663D43A2BDB}"/>
              </a:ext>
            </a:extLst>
          </p:cNvPr>
          <p:cNvSpPr>
            <a:spLocks noGrp="1"/>
          </p:cNvSpPr>
          <p:nvPr>
            <p:ph type="sldNum" sz="quarter" idx="12"/>
          </p:nvPr>
        </p:nvSpPr>
        <p:spPr/>
        <p:txBody>
          <a:bodyPr/>
          <a:lstStyle/>
          <a:p>
            <a:fld id="{D5C42291-B001-4CAE-9D06-888C8BFEB4E7}" type="slidenum">
              <a:rPr lang="no-NO" smtClean="0"/>
              <a:t>‹#›</a:t>
            </a:fld>
            <a:endParaRPr lang="no-NO"/>
          </a:p>
        </p:txBody>
      </p:sp>
    </p:spTree>
    <p:extLst>
      <p:ext uri="{BB962C8B-B14F-4D97-AF65-F5344CB8AC3E}">
        <p14:creationId xmlns:p14="http://schemas.microsoft.com/office/powerpoint/2010/main" val="1049476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6829F0-D1C8-4248-980F-7286DEC3F7C8}"/>
              </a:ext>
            </a:extLst>
          </p:cNvPr>
          <p:cNvSpPr>
            <a:spLocks noGrp="1"/>
          </p:cNvSpPr>
          <p:nvPr>
            <p:ph type="title"/>
          </p:nvPr>
        </p:nvSpPr>
        <p:spPr>
          <a:xfrm>
            <a:off x="839788" y="365125"/>
            <a:ext cx="10515600" cy="1325563"/>
          </a:xfrm>
        </p:spPr>
        <p:txBody>
          <a:bodyPr/>
          <a:lstStyle/>
          <a:p>
            <a:r>
              <a:rPr lang="nb-NO"/>
              <a:t>Klikk for å redigere tittelstil</a:t>
            </a:r>
            <a:endParaRPr lang="no-NO"/>
          </a:p>
        </p:txBody>
      </p:sp>
      <p:sp>
        <p:nvSpPr>
          <p:cNvPr id="3" name="Plassholder for tekst 2">
            <a:extLst>
              <a:ext uri="{FF2B5EF4-FFF2-40B4-BE49-F238E27FC236}">
                <a16:creationId xmlns:a16="http://schemas.microsoft.com/office/drawing/2014/main" id="{CBF1DD04-1EEE-43AF-AFA2-07EA78FC3E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2F9B4F15-2755-4D5A-B639-4DA4307B21D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5" name="Plassholder for tekst 4">
            <a:extLst>
              <a:ext uri="{FF2B5EF4-FFF2-40B4-BE49-F238E27FC236}">
                <a16:creationId xmlns:a16="http://schemas.microsoft.com/office/drawing/2014/main" id="{54DA0F88-6330-4A4D-9013-330E112A7B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744CA384-55E2-4044-AAEF-7C972F61A92E}"/>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7" name="Plassholder for dato 6">
            <a:extLst>
              <a:ext uri="{FF2B5EF4-FFF2-40B4-BE49-F238E27FC236}">
                <a16:creationId xmlns:a16="http://schemas.microsoft.com/office/drawing/2014/main" id="{716CC0E7-87B4-445E-AC2E-44067D21F100}"/>
              </a:ext>
            </a:extLst>
          </p:cNvPr>
          <p:cNvSpPr>
            <a:spLocks noGrp="1"/>
          </p:cNvSpPr>
          <p:nvPr>
            <p:ph type="dt" sz="half" idx="10"/>
          </p:nvPr>
        </p:nvSpPr>
        <p:spPr/>
        <p:txBody>
          <a:bodyPr/>
          <a:lstStyle/>
          <a:p>
            <a:fld id="{50E53EBB-2A0D-4A14-BE13-BF2B8B4C8F90}" type="datetimeFigureOut">
              <a:rPr lang="no-NO" smtClean="0"/>
              <a:t>03/20/2025</a:t>
            </a:fld>
            <a:endParaRPr lang="no-NO"/>
          </a:p>
        </p:txBody>
      </p:sp>
      <p:sp>
        <p:nvSpPr>
          <p:cNvPr id="8" name="Plassholder for bunntekst 7">
            <a:extLst>
              <a:ext uri="{FF2B5EF4-FFF2-40B4-BE49-F238E27FC236}">
                <a16:creationId xmlns:a16="http://schemas.microsoft.com/office/drawing/2014/main" id="{E76CDC7E-BDA0-4378-BFA5-E35DD72D9659}"/>
              </a:ext>
            </a:extLst>
          </p:cNvPr>
          <p:cNvSpPr>
            <a:spLocks noGrp="1"/>
          </p:cNvSpPr>
          <p:nvPr>
            <p:ph type="ftr" sz="quarter" idx="11"/>
          </p:nvPr>
        </p:nvSpPr>
        <p:spPr/>
        <p:txBody>
          <a:bodyPr/>
          <a:lstStyle/>
          <a:p>
            <a:endParaRPr lang="no-NO"/>
          </a:p>
        </p:txBody>
      </p:sp>
      <p:sp>
        <p:nvSpPr>
          <p:cNvPr id="9" name="Plassholder for lysbildenummer 8">
            <a:extLst>
              <a:ext uri="{FF2B5EF4-FFF2-40B4-BE49-F238E27FC236}">
                <a16:creationId xmlns:a16="http://schemas.microsoft.com/office/drawing/2014/main" id="{6F6FAC87-093E-4B7F-B291-09034283FA41}"/>
              </a:ext>
            </a:extLst>
          </p:cNvPr>
          <p:cNvSpPr>
            <a:spLocks noGrp="1"/>
          </p:cNvSpPr>
          <p:nvPr>
            <p:ph type="sldNum" sz="quarter" idx="12"/>
          </p:nvPr>
        </p:nvSpPr>
        <p:spPr/>
        <p:txBody>
          <a:bodyPr/>
          <a:lstStyle/>
          <a:p>
            <a:fld id="{D5C42291-B001-4CAE-9D06-888C8BFEB4E7}" type="slidenum">
              <a:rPr lang="no-NO" smtClean="0"/>
              <a:t>‹#›</a:t>
            </a:fld>
            <a:endParaRPr lang="no-NO"/>
          </a:p>
        </p:txBody>
      </p:sp>
    </p:spTree>
    <p:extLst>
      <p:ext uri="{BB962C8B-B14F-4D97-AF65-F5344CB8AC3E}">
        <p14:creationId xmlns:p14="http://schemas.microsoft.com/office/powerpoint/2010/main" val="1613316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15C5E3-FC2B-434A-818F-4D9BF0FF24D3}"/>
              </a:ext>
            </a:extLst>
          </p:cNvPr>
          <p:cNvSpPr>
            <a:spLocks noGrp="1"/>
          </p:cNvSpPr>
          <p:nvPr>
            <p:ph type="title"/>
          </p:nvPr>
        </p:nvSpPr>
        <p:spPr/>
        <p:txBody>
          <a:bodyPr/>
          <a:lstStyle/>
          <a:p>
            <a:r>
              <a:rPr lang="nb-NO"/>
              <a:t>Klikk for å redigere tittelstil</a:t>
            </a:r>
            <a:endParaRPr lang="no-NO"/>
          </a:p>
        </p:txBody>
      </p:sp>
      <p:sp>
        <p:nvSpPr>
          <p:cNvPr id="3" name="Plassholder for dato 2">
            <a:extLst>
              <a:ext uri="{FF2B5EF4-FFF2-40B4-BE49-F238E27FC236}">
                <a16:creationId xmlns:a16="http://schemas.microsoft.com/office/drawing/2014/main" id="{AFDAA7F5-F10E-48B0-BEC9-3F4BEA77C553}"/>
              </a:ext>
            </a:extLst>
          </p:cNvPr>
          <p:cNvSpPr>
            <a:spLocks noGrp="1"/>
          </p:cNvSpPr>
          <p:nvPr>
            <p:ph type="dt" sz="half" idx="10"/>
          </p:nvPr>
        </p:nvSpPr>
        <p:spPr/>
        <p:txBody>
          <a:bodyPr/>
          <a:lstStyle/>
          <a:p>
            <a:fld id="{50E53EBB-2A0D-4A14-BE13-BF2B8B4C8F90}" type="datetimeFigureOut">
              <a:rPr lang="no-NO" smtClean="0"/>
              <a:t>03/20/2025</a:t>
            </a:fld>
            <a:endParaRPr lang="no-NO"/>
          </a:p>
        </p:txBody>
      </p:sp>
      <p:sp>
        <p:nvSpPr>
          <p:cNvPr id="4" name="Plassholder for bunntekst 3">
            <a:extLst>
              <a:ext uri="{FF2B5EF4-FFF2-40B4-BE49-F238E27FC236}">
                <a16:creationId xmlns:a16="http://schemas.microsoft.com/office/drawing/2014/main" id="{95BAC1EE-B11A-41A9-8C83-BDEE96305D66}"/>
              </a:ext>
            </a:extLst>
          </p:cNvPr>
          <p:cNvSpPr>
            <a:spLocks noGrp="1"/>
          </p:cNvSpPr>
          <p:nvPr>
            <p:ph type="ftr" sz="quarter" idx="11"/>
          </p:nvPr>
        </p:nvSpPr>
        <p:spPr/>
        <p:txBody>
          <a:bodyPr/>
          <a:lstStyle/>
          <a:p>
            <a:endParaRPr lang="no-NO"/>
          </a:p>
        </p:txBody>
      </p:sp>
      <p:sp>
        <p:nvSpPr>
          <p:cNvPr id="5" name="Plassholder for lysbildenummer 4">
            <a:extLst>
              <a:ext uri="{FF2B5EF4-FFF2-40B4-BE49-F238E27FC236}">
                <a16:creationId xmlns:a16="http://schemas.microsoft.com/office/drawing/2014/main" id="{D99D6124-CDD5-4F34-A89F-12D29056F293}"/>
              </a:ext>
            </a:extLst>
          </p:cNvPr>
          <p:cNvSpPr>
            <a:spLocks noGrp="1"/>
          </p:cNvSpPr>
          <p:nvPr>
            <p:ph type="sldNum" sz="quarter" idx="12"/>
          </p:nvPr>
        </p:nvSpPr>
        <p:spPr/>
        <p:txBody>
          <a:bodyPr/>
          <a:lstStyle/>
          <a:p>
            <a:fld id="{D5C42291-B001-4CAE-9D06-888C8BFEB4E7}" type="slidenum">
              <a:rPr lang="no-NO" smtClean="0"/>
              <a:t>‹#›</a:t>
            </a:fld>
            <a:endParaRPr lang="no-NO"/>
          </a:p>
        </p:txBody>
      </p:sp>
    </p:spTree>
    <p:extLst>
      <p:ext uri="{BB962C8B-B14F-4D97-AF65-F5344CB8AC3E}">
        <p14:creationId xmlns:p14="http://schemas.microsoft.com/office/powerpoint/2010/main" val="3980295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1DE4EAA-310A-4037-A37A-8C551B7182F8}"/>
              </a:ext>
            </a:extLst>
          </p:cNvPr>
          <p:cNvSpPr>
            <a:spLocks noGrp="1"/>
          </p:cNvSpPr>
          <p:nvPr>
            <p:ph type="dt" sz="half" idx="10"/>
          </p:nvPr>
        </p:nvSpPr>
        <p:spPr/>
        <p:txBody>
          <a:bodyPr/>
          <a:lstStyle/>
          <a:p>
            <a:fld id="{50E53EBB-2A0D-4A14-BE13-BF2B8B4C8F90}" type="datetimeFigureOut">
              <a:rPr lang="no-NO" smtClean="0"/>
              <a:t>03/20/2025</a:t>
            </a:fld>
            <a:endParaRPr lang="no-NO"/>
          </a:p>
        </p:txBody>
      </p:sp>
      <p:sp>
        <p:nvSpPr>
          <p:cNvPr id="3" name="Plassholder for bunntekst 2">
            <a:extLst>
              <a:ext uri="{FF2B5EF4-FFF2-40B4-BE49-F238E27FC236}">
                <a16:creationId xmlns:a16="http://schemas.microsoft.com/office/drawing/2014/main" id="{9414B181-7EFC-4C19-BC1D-1A1F4E17A05C}"/>
              </a:ext>
            </a:extLst>
          </p:cNvPr>
          <p:cNvSpPr>
            <a:spLocks noGrp="1"/>
          </p:cNvSpPr>
          <p:nvPr>
            <p:ph type="ftr" sz="quarter" idx="11"/>
          </p:nvPr>
        </p:nvSpPr>
        <p:spPr/>
        <p:txBody>
          <a:bodyPr/>
          <a:lstStyle/>
          <a:p>
            <a:endParaRPr lang="no-NO"/>
          </a:p>
        </p:txBody>
      </p:sp>
      <p:sp>
        <p:nvSpPr>
          <p:cNvPr id="4" name="Plassholder for lysbildenummer 3">
            <a:extLst>
              <a:ext uri="{FF2B5EF4-FFF2-40B4-BE49-F238E27FC236}">
                <a16:creationId xmlns:a16="http://schemas.microsoft.com/office/drawing/2014/main" id="{A3314BE8-6808-48B3-9BA1-3020958F5C4E}"/>
              </a:ext>
            </a:extLst>
          </p:cNvPr>
          <p:cNvSpPr>
            <a:spLocks noGrp="1"/>
          </p:cNvSpPr>
          <p:nvPr>
            <p:ph type="sldNum" sz="quarter" idx="12"/>
          </p:nvPr>
        </p:nvSpPr>
        <p:spPr/>
        <p:txBody>
          <a:bodyPr/>
          <a:lstStyle/>
          <a:p>
            <a:fld id="{D5C42291-B001-4CAE-9D06-888C8BFEB4E7}" type="slidenum">
              <a:rPr lang="no-NO" smtClean="0"/>
              <a:t>‹#›</a:t>
            </a:fld>
            <a:endParaRPr lang="no-NO"/>
          </a:p>
        </p:txBody>
      </p:sp>
    </p:spTree>
    <p:extLst>
      <p:ext uri="{BB962C8B-B14F-4D97-AF65-F5344CB8AC3E}">
        <p14:creationId xmlns:p14="http://schemas.microsoft.com/office/powerpoint/2010/main" val="2135099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79EF8C-EAAA-4256-AA38-8A7C2C7918B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no-NO"/>
          </a:p>
        </p:txBody>
      </p:sp>
      <p:sp>
        <p:nvSpPr>
          <p:cNvPr id="3" name="Plassholder for innhold 2">
            <a:extLst>
              <a:ext uri="{FF2B5EF4-FFF2-40B4-BE49-F238E27FC236}">
                <a16:creationId xmlns:a16="http://schemas.microsoft.com/office/drawing/2014/main" id="{5BEA6694-D3A2-4882-8EA5-AC910A17D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tekst 3">
            <a:extLst>
              <a:ext uri="{FF2B5EF4-FFF2-40B4-BE49-F238E27FC236}">
                <a16:creationId xmlns:a16="http://schemas.microsoft.com/office/drawing/2014/main" id="{077285B2-65A2-4F54-959B-F5EFCB56A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ED3F85D-C473-4C71-B146-4A48138B9A61}"/>
              </a:ext>
            </a:extLst>
          </p:cNvPr>
          <p:cNvSpPr>
            <a:spLocks noGrp="1"/>
          </p:cNvSpPr>
          <p:nvPr>
            <p:ph type="dt" sz="half" idx="10"/>
          </p:nvPr>
        </p:nvSpPr>
        <p:spPr/>
        <p:txBody>
          <a:bodyPr/>
          <a:lstStyle/>
          <a:p>
            <a:fld id="{50E53EBB-2A0D-4A14-BE13-BF2B8B4C8F90}" type="datetimeFigureOut">
              <a:rPr lang="no-NO" smtClean="0"/>
              <a:t>03/20/2025</a:t>
            </a:fld>
            <a:endParaRPr lang="no-NO"/>
          </a:p>
        </p:txBody>
      </p:sp>
      <p:sp>
        <p:nvSpPr>
          <p:cNvPr id="6" name="Plassholder for bunntekst 5">
            <a:extLst>
              <a:ext uri="{FF2B5EF4-FFF2-40B4-BE49-F238E27FC236}">
                <a16:creationId xmlns:a16="http://schemas.microsoft.com/office/drawing/2014/main" id="{4C2D59F6-8A4B-4F8C-B9C5-084FB630BB4E}"/>
              </a:ext>
            </a:extLst>
          </p:cNvPr>
          <p:cNvSpPr>
            <a:spLocks noGrp="1"/>
          </p:cNvSpPr>
          <p:nvPr>
            <p:ph type="ftr" sz="quarter" idx="11"/>
          </p:nvPr>
        </p:nvSpPr>
        <p:spPr/>
        <p:txBody>
          <a:bodyPr/>
          <a:lstStyle/>
          <a:p>
            <a:endParaRPr lang="no-NO"/>
          </a:p>
        </p:txBody>
      </p:sp>
      <p:sp>
        <p:nvSpPr>
          <p:cNvPr id="7" name="Plassholder for lysbildenummer 6">
            <a:extLst>
              <a:ext uri="{FF2B5EF4-FFF2-40B4-BE49-F238E27FC236}">
                <a16:creationId xmlns:a16="http://schemas.microsoft.com/office/drawing/2014/main" id="{89002F9E-12EA-4B69-980F-48E4EDAF9825}"/>
              </a:ext>
            </a:extLst>
          </p:cNvPr>
          <p:cNvSpPr>
            <a:spLocks noGrp="1"/>
          </p:cNvSpPr>
          <p:nvPr>
            <p:ph type="sldNum" sz="quarter" idx="12"/>
          </p:nvPr>
        </p:nvSpPr>
        <p:spPr/>
        <p:txBody>
          <a:bodyPr/>
          <a:lstStyle/>
          <a:p>
            <a:fld id="{D5C42291-B001-4CAE-9D06-888C8BFEB4E7}" type="slidenum">
              <a:rPr lang="no-NO" smtClean="0"/>
              <a:t>‹#›</a:t>
            </a:fld>
            <a:endParaRPr lang="no-NO"/>
          </a:p>
        </p:txBody>
      </p:sp>
    </p:spTree>
    <p:extLst>
      <p:ext uri="{BB962C8B-B14F-4D97-AF65-F5344CB8AC3E}">
        <p14:creationId xmlns:p14="http://schemas.microsoft.com/office/powerpoint/2010/main" val="3608722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801AB4-628E-4239-B794-133AF00A7FD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no-NO"/>
          </a:p>
        </p:txBody>
      </p:sp>
      <p:sp>
        <p:nvSpPr>
          <p:cNvPr id="3" name="Plassholder for bilde 2">
            <a:extLst>
              <a:ext uri="{FF2B5EF4-FFF2-40B4-BE49-F238E27FC236}">
                <a16:creationId xmlns:a16="http://schemas.microsoft.com/office/drawing/2014/main" id="{A880600E-5D69-483F-AE8F-FDAFE0C839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o-NO"/>
          </a:p>
        </p:txBody>
      </p:sp>
      <p:sp>
        <p:nvSpPr>
          <p:cNvPr id="4" name="Plassholder for tekst 3">
            <a:extLst>
              <a:ext uri="{FF2B5EF4-FFF2-40B4-BE49-F238E27FC236}">
                <a16:creationId xmlns:a16="http://schemas.microsoft.com/office/drawing/2014/main" id="{CB60CA0F-1A0F-4012-9E10-624511B097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92A92B5-85AD-45F1-9B78-6EFBF5AB35E0}"/>
              </a:ext>
            </a:extLst>
          </p:cNvPr>
          <p:cNvSpPr>
            <a:spLocks noGrp="1"/>
          </p:cNvSpPr>
          <p:nvPr>
            <p:ph type="dt" sz="half" idx="10"/>
          </p:nvPr>
        </p:nvSpPr>
        <p:spPr/>
        <p:txBody>
          <a:bodyPr/>
          <a:lstStyle/>
          <a:p>
            <a:fld id="{50E53EBB-2A0D-4A14-BE13-BF2B8B4C8F90}" type="datetimeFigureOut">
              <a:rPr lang="no-NO" smtClean="0"/>
              <a:t>03/20/2025</a:t>
            </a:fld>
            <a:endParaRPr lang="no-NO"/>
          </a:p>
        </p:txBody>
      </p:sp>
      <p:sp>
        <p:nvSpPr>
          <p:cNvPr id="6" name="Plassholder for bunntekst 5">
            <a:extLst>
              <a:ext uri="{FF2B5EF4-FFF2-40B4-BE49-F238E27FC236}">
                <a16:creationId xmlns:a16="http://schemas.microsoft.com/office/drawing/2014/main" id="{A61D14DB-49BD-4387-ABEA-5777FE5314DC}"/>
              </a:ext>
            </a:extLst>
          </p:cNvPr>
          <p:cNvSpPr>
            <a:spLocks noGrp="1"/>
          </p:cNvSpPr>
          <p:nvPr>
            <p:ph type="ftr" sz="quarter" idx="11"/>
          </p:nvPr>
        </p:nvSpPr>
        <p:spPr/>
        <p:txBody>
          <a:bodyPr/>
          <a:lstStyle/>
          <a:p>
            <a:endParaRPr lang="no-NO"/>
          </a:p>
        </p:txBody>
      </p:sp>
      <p:sp>
        <p:nvSpPr>
          <p:cNvPr id="7" name="Plassholder for lysbildenummer 6">
            <a:extLst>
              <a:ext uri="{FF2B5EF4-FFF2-40B4-BE49-F238E27FC236}">
                <a16:creationId xmlns:a16="http://schemas.microsoft.com/office/drawing/2014/main" id="{133BCFE3-8B17-4CD3-88B3-44A9BBFB3059}"/>
              </a:ext>
            </a:extLst>
          </p:cNvPr>
          <p:cNvSpPr>
            <a:spLocks noGrp="1"/>
          </p:cNvSpPr>
          <p:nvPr>
            <p:ph type="sldNum" sz="quarter" idx="12"/>
          </p:nvPr>
        </p:nvSpPr>
        <p:spPr/>
        <p:txBody>
          <a:bodyPr/>
          <a:lstStyle/>
          <a:p>
            <a:fld id="{D5C42291-B001-4CAE-9D06-888C8BFEB4E7}" type="slidenum">
              <a:rPr lang="no-NO" smtClean="0"/>
              <a:t>‹#›</a:t>
            </a:fld>
            <a:endParaRPr lang="no-NO"/>
          </a:p>
        </p:txBody>
      </p:sp>
    </p:spTree>
    <p:extLst>
      <p:ext uri="{BB962C8B-B14F-4D97-AF65-F5344CB8AC3E}">
        <p14:creationId xmlns:p14="http://schemas.microsoft.com/office/powerpoint/2010/main" val="1184386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C669A047-3206-48B6-AF9B-D5EDDBA930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no-NO"/>
          </a:p>
        </p:txBody>
      </p:sp>
      <p:sp>
        <p:nvSpPr>
          <p:cNvPr id="3" name="Plassholder for tekst 2">
            <a:extLst>
              <a:ext uri="{FF2B5EF4-FFF2-40B4-BE49-F238E27FC236}">
                <a16:creationId xmlns:a16="http://schemas.microsoft.com/office/drawing/2014/main" id="{20DDDD3E-D089-4325-914B-10D01CD331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dato 3">
            <a:extLst>
              <a:ext uri="{FF2B5EF4-FFF2-40B4-BE49-F238E27FC236}">
                <a16:creationId xmlns:a16="http://schemas.microsoft.com/office/drawing/2014/main" id="{D79F1E91-D3A2-41FB-B69B-7A1AB595DF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53EBB-2A0D-4A14-BE13-BF2B8B4C8F90}" type="datetimeFigureOut">
              <a:rPr lang="no-NO" smtClean="0"/>
              <a:t>03/20/2025</a:t>
            </a:fld>
            <a:endParaRPr lang="no-NO"/>
          </a:p>
        </p:txBody>
      </p:sp>
      <p:sp>
        <p:nvSpPr>
          <p:cNvPr id="5" name="Plassholder for bunntekst 4">
            <a:extLst>
              <a:ext uri="{FF2B5EF4-FFF2-40B4-BE49-F238E27FC236}">
                <a16:creationId xmlns:a16="http://schemas.microsoft.com/office/drawing/2014/main" id="{1E110BBC-5714-4004-9B4A-B859C4957A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o-NO"/>
          </a:p>
        </p:txBody>
      </p:sp>
      <p:sp>
        <p:nvSpPr>
          <p:cNvPr id="6" name="Plassholder for lysbildenummer 5">
            <a:extLst>
              <a:ext uri="{FF2B5EF4-FFF2-40B4-BE49-F238E27FC236}">
                <a16:creationId xmlns:a16="http://schemas.microsoft.com/office/drawing/2014/main" id="{05319092-6D9E-48C5-BFF5-D912F8CDD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42291-B001-4CAE-9D06-888C8BFEB4E7}" type="slidenum">
              <a:rPr lang="no-NO" smtClean="0"/>
              <a:t>‹#›</a:t>
            </a:fld>
            <a:endParaRPr lang="no-NO"/>
          </a:p>
        </p:txBody>
      </p:sp>
    </p:spTree>
    <p:extLst>
      <p:ext uri="{BB962C8B-B14F-4D97-AF65-F5344CB8AC3E}">
        <p14:creationId xmlns:p14="http://schemas.microsoft.com/office/powerpoint/2010/main" val="4166226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o-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www.google.no/url?sa=i&amp;rct=j&amp;q=&amp;esrc=s&amp;source=images&amp;cd=&amp;cad=rja&amp;uact=8&amp;ved=0ahUKEwiF3JreruPTAhXGXiwKHWIbC_IQjRwIBw&amp;url=http://nlf.no/motorfly/luftsportsamlingen-p-starmoen-og-midler-fra-harald-kroghs-minnefond&amp;psig=AFQjCNFYDwUYiitNz9RFal3lh-8aBpzINQ&amp;ust=149443830030637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7B785E-060D-4724-B1D2-848DB8A493A2}"/>
              </a:ext>
            </a:extLst>
          </p:cNvPr>
          <p:cNvSpPr>
            <a:spLocks noGrp="1"/>
          </p:cNvSpPr>
          <p:nvPr>
            <p:ph type="title"/>
          </p:nvPr>
        </p:nvSpPr>
        <p:spPr/>
        <p:txBody>
          <a:bodyPr/>
          <a:lstStyle/>
          <a:p>
            <a:r>
              <a:rPr lang="nb-NO">
                <a:latin typeface="Verdana"/>
                <a:ea typeface="Verdana"/>
              </a:rPr>
              <a:t>Holte skole v/Ingvill og Ruben</a:t>
            </a:r>
            <a:endParaRPr lang="no-NO"/>
          </a:p>
        </p:txBody>
      </p:sp>
      <p:sp>
        <p:nvSpPr>
          <p:cNvPr id="3" name="Plassholder for innhold 2">
            <a:extLst>
              <a:ext uri="{FF2B5EF4-FFF2-40B4-BE49-F238E27FC236}">
                <a16:creationId xmlns:a16="http://schemas.microsoft.com/office/drawing/2014/main" id="{C26A92A6-9054-1C90-ACF3-8C9A69F6190D}"/>
              </a:ext>
            </a:extLst>
          </p:cNvPr>
          <p:cNvSpPr>
            <a:spLocks noGrp="1"/>
          </p:cNvSpPr>
          <p:nvPr>
            <p:ph sz="half" idx="1"/>
          </p:nvPr>
        </p:nvSpPr>
        <p:spPr/>
        <p:txBody>
          <a:bodyPr vert="horz" lIns="0" tIns="0" rIns="0" bIns="0" rtlCol="0" anchor="t">
            <a:normAutofit/>
          </a:bodyPr>
          <a:lstStyle/>
          <a:p>
            <a:pPr marL="0" indent="0">
              <a:buNone/>
            </a:pPr>
            <a:endParaRPr lang="nb-NO"/>
          </a:p>
          <a:p>
            <a:r>
              <a:rPr lang="nb-NO">
                <a:latin typeface="Verdana"/>
                <a:ea typeface="Verdana"/>
              </a:rPr>
              <a:t>Skolens utviklingsplan </a:t>
            </a:r>
          </a:p>
          <a:p>
            <a:pPr lvl="1">
              <a:buFont typeface="Courier New" panose="020B0604020202020204" pitchFamily="34" charset="0"/>
              <a:buChar char="o"/>
            </a:pPr>
            <a:r>
              <a:rPr lang="nb-NO">
                <a:latin typeface="Verdana"/>
                <a:ea typeface="Verdana"/>
              </a:rPr>
              <a:t>Psykologisk trygghet for ansatte</a:t>
            </a:r>
          </a:p>
          <a:p>
            <a:pPr marL="0" indent="0">
              <a:buNone/>
            </a:pPr>
            <a:endParaRPr lang="nb-NO">
              <a:latin typeface="Verdana"/>
              <a:ea typeface="Verdana"/>
            </a:endParaRPr>
          </a:p>
          <a:p>
            <a:pPr lvl="1">
              <a:buFont typeface="Courier New" panose="020B0604020202020204" pitchFamily="34" charset="0"/>
              <a:buChar char="o"/>
            </a:pPr>
            <a:r>
              <a:rPr lang="nb-NO">
                <a:latin typeface="Verdana"/>
                <a:ea typeface="Verdana"/>
              </a:rPr>
              <a:t>Kulturbygging</a:t>
            </a:r>
          </a:p>
          <a:p>
            <a:pPr lvl="1">
              <a:buFont typeface="Courier New" panose="020B0604020202020204" pitchFamily="34" charset="0"/>
              <a:buChar char="o"/>
            </a:pPr>
            <a:r>
              <a:rPr lang="nb-NO">
                <a:latin typeface="Verdana"/>
                <a:ea typeface="Verdana"/>
              </a:rPr>
              <a:t>Kollegaivaretakelse</a:t>
            </a:r>
          </a:p>
          <a:p>
            <a:pPr lvl="1">
              <a:buFont typeface="Courier New" panose="020B0604020202020204" pitchFamily="34" charset="0"/>
              <a:buChar char="o"/>
            </a:pPr>
            <a:r>
              <a:rPr lang="nb-NO">
                <a:latin typeface="Verdana"/>
                <a:ea typeface="Verdana"/>
              </a:rPr>
              <a:t>Deling og samarbeidskultur</a:t>
            </a:r>
          </a:p>
          <a:p>
            <a:pPr lvl="1">
              <a:buFont typeface="Courier New" panose="020B0604020202020204" pitchFamily="34" charset="0"/>
              <a:buChar char="o"/>
            </a:pPr>
            <a:r>
              <a:rPr lang="nb-NO">
                <a:latin typeface="Verdana"/>
                <a:ea typeface="Verdana"/>
              </a:rPr>
              <a:t>Pedagogisk kvarter (Suksess og fiasko)</a:t>
            </a:r>
          </a:p>
          <a:p>
            <a:pPr marL="457200" lvl="1" indent="0">
              <a:buNone/>
            </a:pPr>
            <a:endParaRPr lang="nb-NO">
              <a:latin typeface="Verdana"/>
              <a:ea typeface="Verdana"/>
            </a:endParaRPr>
          </a:p>
          <a:p>
            <a:pPr lvl="1">
              <a:buFont typeface="Courier New" panose="020B0604020202020204" pitchFamily="34" charset="0"/>
              <a:buChar char="o"/>
            </a:pPr>
            <a:endParaRPr lang="nb-NO">
              <a:latin typeface="Verdana"/>
              <a:ea typeface="Verdana"/>
            </a:endParaRPr>
          </a:p>
          <a:p>
            <a:pPr lvl="1">
              <a:buFont typeface="Courier New" panose="020B0604020202020204" pitchFamily="34" charset="0"/>
              <a:buChar char="o"/>
            </a:pPr>
            <a:endParaRPr lang="nb-NO">
              <a:latin typeface="Verdana"/>
              <a:ea typeface="Verdana"/>
            </a:endParaRPr>
          </a:p>
          <a:p>
            <a:pPr marL="0" indent="0">
              <a:buNone/>
            </a:pPr>
            <a:endParaRPr lang="nb-NO">
              <a:latin typeface="Verdana"/>
              <a:ea typeface="Verdana"/>
            </a:endParaRPr>
          </a:p>
        </p:txBody>
      </p:sp>
      <p:pic>
        <p:nvPicPr>
          <p:cNvPr id="5" name="Picture 2" descr="Et bilde som inneholder konstruksjon, utendørs, boligstrøk, forsted&#10;&#10;Automatisk generert beskrivelse">
            <a:extLst>
              <a:ext uri="{FF2B5EF4-FFF2-40B4-BE49-F238E27FC236}">
                <a16:creationId xmlns:a16="http://schemas.microsoft.com/office/drawing/2014/main" id="{8056979A-204C-E82C-EB0F-BD876869A54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3777" r="14184"/>
          <a:stretch/>
        </p:blipFill>
        <p:spPr bwMode="auto">
          <a:xfrm>
            <a:off x="6240463" y="1931679"/>
            <a:ext cx="5397500" cy="3823317"/>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descr="Et bilde som inneholder tekst, grafisk design, skjermbilde&#10;&#10;Innhold generert av kunstig intelligens kan være feil.">
            <a:extLst>
              <a:ext uri="{FF2B5EF4-FFF2-40B4-BE49-F238E27FC236}">
                <a16:creationId xmlns:a16="http://schemas.microsoft.com/office/drawing/2014/main" id="{F34AD37A-ED31-251E-7C60-6F9E13CEC4E2}"/>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4362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Et bilde som inneholder innendørs, tak, person, stående&#10;&#10;Automatisk generert beskrivelse">
            <a:extLst>
              <a:ext uri="{FF2B5EF4-FFF2-40B4-BE49-F238E27FC236}">
                <a16:creationId xmlns:a16="http://schemas.microsoft.com/office/drawing/2014/main" id="{83394BBD-57B5-4E96-A4E2-B9E03D439BEB}"/>
              </a:ext>
            </a:extLst>
          </p:cNvPr>
          <p:cNvPicPr>
            <a:picLocks noGrp="1" noChangeAspect="1"/>
          </p:cNvPicPr>
          <p:nvPr>
            <p:ph type="pic" sz="quarter" idx="12"/>
          </p:nvPr>
        </p:nvPicPr>
        <p:blipFill>
          <a:blip r:embed="rId2"/>
          <a:srcRect l="21573" r="21573"/>
          <a:stretch>
            <a:fillRect/>
          </a:stretch>
        </p:blipFill>
        <p:spPr/>
      </p:pic>
      <p:sp>
        <p:nvSpPr>
          <p:cNvPr id="2" name="TekstSylinder 1">
            <a:extLst>
              <a:ext uri="{FF2B5EF4-FFF2-40B4-BE49-F238E27FC236}">
                <a16:creationId xmlns:a16="http://schemas.microsoft.com/office/drawing/2014/main" id="{8187893C-0F60-41AF-8725-4B428F586383}"/>
              </a:ext>
            </a:extLst>
          </p:cNvPr>
          <p:cNvSpPr txBox="1"/>
          <p:nvPr/>
        </p:nvSpPr>
        <p:spPr>
          <a:xfrm>
            <a:off x="2991362" y="4516582"/>
            <a:ext cx="4580539" cy="1077218"/>
          </a:xfrm>
          <a:prstGeom prst="rect">
            <a:avLst/>
          </a:prstGeom>
          <a:noFill/>
        </p:spPr>
        <p:txBody>
          <a:bodyPr wrap="square" lIns="91440" tIns="45720" rIns="91440" bIns="45720" rtlCol="0" anchor="t">
            <a:spAutoFit/>
          </a:bodyPr>
          <a:lstStyle/>
          <a:p>
            <a:r>
              <a:rPr lang="en-US" sz="3200" dirty="0">
                <a:cs typeface="Calibri"/>
              </a:rPr>
              <a:t>Uke 10</a:t>
            </a:r>
            <a:br>
              <a:rPr lang="en-US" sz="3200" dirty="0">
                <a:cs typeface="Calibri"/>
              </a:rPr>
            </a:br>
            <a:r>
              <a:rPr lang="en-US" sz="3200" dirty="0" err="1">
                <a:cs typeface="Calibri"/>
              </a:rPr>
              <a:t>Økonomi</a:t>
            </a:r>
            <a:r>
              <a:rPr lang="en-US" sz="3200" dirty="0">
                <a:cs typeface="Calibri"/>
              </a:rPr>
              <a:t> Vågsbygd </a:t>
            </a:r>
            <a:r>
              <a:rPr lang="en-US" sz="3200" dirty="0" err="1">
                <a:cs typeface="Calibri"/>
              </a:rPr>
              <a:t>skole</a:t>
            </a:r>
            <a:endParaRPr lang="en-US" sz="3200" dirty="0">
              <a:cs typeface="Calibri"/>
            </a:endParaRPr>
          </a:p>
        </p:txBody>
      </p:sp>
      <p:pic>
        <p:nvPicPr>
          <p:cNvPr id="6" name="Plassholder for bilde 5" descr="Kalkulatortastatur">
            <a:extLst>
              <a:ext uri="{FF2B5EF4-FFF2-40B4-BE49-F238E27FC236}">
                <a16:creationId xmlns:a16="http://schemas.microsoft.com/office/drawing/2014/main" id="{C1D168E8-1BD4-30C4-4F84-E040AA1DE5AA}"/>
              </a:ext>
            </a:extLst>
          </p:cNvPr>
          <p:cNvPicPr>
            <a:picLocks noGrp="1" noChangeAspect="1"/>
          </p:cNvPicPr>
          <p:nvPr>
            <p:ph type="pic" sz="quarter" idx="10"/>
          </p:nvPr>
        </p:nvPicPr>
        <p:blipFill>
          <a:blip r:embed="rId3"/>
          <a:srcRect l="17025" r="17025"/>
          <a:stretch/>
        </p:blipFill>
        <p:spPr/>
      </p:pic>
    </p:spTree>
    <p:extLst>
      <p:ext uri="{BB962C8B-B14F-4D97-AF65-F5344CB8AC3E}">
        <p14:creationId xmlns:p14="http://schemas.microsoft.com/office/powerpoint/2010/main" val="2142827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82252672-FDFB-5405-47B5-2E85AEB9502A}"/>
              </a:ext>
            </a:extLst>
          </p:cNvPr>
          <p:cNvPicPr>
            <a:picLocks noChangeAspect="1"/>
          </p:cNvPicPr>
          <p:nvPr/>
        </p:nvPicPr>
        <p:blipFill>
          <a:blip r:embed="rId2"/>
          <a:srcRect l="37333" t="28267" r="37111" b="56800"/>
          <a:stretch/>
        </p:blipFill>
        <p:spPr>
          <a:xfrm>
            <a:off x="8392160" y="304800"/>
            <a:ext cx="3115733" cy="568960"/>
          </a:xfrm>
          <a:prstGeom prst="rect">
            <a:avLst/>
          </a:prstGeom>
        </p:spPr>
      </p:pic>
      <p:pic>
        <p:nvPicPr>
          <p:cNvPr id="7" name="Bilde 6">
            <a:extLst>
              <a:ext uri="{FF2B5EF4-FFF2-40B4-BE49-F238E27FC236}">
                <a16:creationId xmlns:a16="http://schemas.microsoft.com/office/drawing/2014/main" id="{B5AF579C-57A6-9DAE-55B4-AF6481AFE797}"/>
              </a:ext>
            </a:extLst>
          </p:cNvPr>
          <p:cNvPicPr>
            <a:picLocks noChangeAspect="1"/>
          </p:cNvPicPr>
          <p:nvPr/>
        </p:nvPicPr>
        <p:blipFill>
          <a:blip r:embed="rId3"/>
          <a:srcRect l="40111" t="11378" r="40278" b="16622"/>
          <a:stretch/>
        </p:blipFill>
        <p:spPr>
          <a:xfrm>
            <a:off x="684107" y="501225"/>
            <a:ext cx="2736426" cy="3139526"/>
          </a:xfrm>
          <a:prstGeom prst="rect">
            <a:avLst/>
          </a:prstGeom>
        </p:spPr>
      </p:pic>
      <p:sp>
        <p:nvSpPr>
          <p:cNvPr id="8" name="TekstSylinder 7">
            <a:extLst>
              <a:ext uri="{FF2B5EF4-FFF2-40B4-BE49-F238E27FC236}">
                <a16:creationId xmlns:a16="http://schemas.microsoft.com/office/drawing/2014/main" id="{56FAC442-3834-A4AE-4DF9-D3D8235B173F}"/>
              </a:ext>
            </a:extLst>
          </p:cNvPr>
          <p:cNvSpPr txBox="1"/>
          <p:nvPr/>
        </p:nvSpPr>
        <p:spPr>
          <a:xfrm>
            <a:off x="3420533" y="873760"/>
            <a:ext cx="3406986" cy="646331"/>
          </a:xfrm>
          <a:prstGeom prst="rect">
            <a:avLst/>
          </a:prstGeom>
          <a:solidFill>
            <a:schemeClr val="bg1">
              <a:lumMod val="85000"/>
            </a:schemeClr>
          </a:solidFill>
        </p:spPr>
        <p:txBody>
          <a:bodyPr wrap="square" rtlCol="0">
            <a:spAutoFit/>
          </a:bodyPr>
          <a:lstStyle/>
          <a:p>
            <a:r>
              <a:rPr lang="nb-NO" dirty="0"/>
              <a:t>SPARE 14 millioner ved endring av skolestruktur</a:t>
            </a:r>
            <a:endParaRPr lang="no-NO" dirty="0"/>
          </a:p>
        </p:txBody>
      </p:sp>
      <p:pic>
        <p:nvPicPr>
          <p:cNvPr id="10" name="Bilde 9">
            <a:extLst>
              <a:ext uri="{FF2B5EF4-FFF2-40B4-BE49-F238E27FC236}">
                <a16:creationId xmlns:a16="http://schemas.microsoft.com/office/drawing/2014/main" id="{A731A7BF-11D8-8751-995F-E1678A2EA744}"/>
              </a:ext>
            </a:extLst>
          </p:cNvPr>
          <p:cNvPicPr>
            <a:picLocks noChangeAspect="1"/>
          </p:cNvPicPr>
          <p:nvPr/>
        </p:nvPicPr>
        <p:blipFill>
          <a:blip r:embed="rId4"/>
          <a:srcRect l="36944" t="26844" r="36944"/>
          <a:stretch/>
        </p:blipFill>
        <p:spPr>
          <a:xfrm>
            <a:off x="7247467" y="1196925"/>
            <a:ext cx="3183466" cy="2787227"/>
          </a:xfrm>
          <a:prstGeom prst="rect">
            <a:avLst/>
          </a:prstGeom>
        </p:spPr>
      </p:pic>
      <p:pic>
        <p:nvPicPr>
          <p:cNvPr id="12" name="Bilde 11">
            <a:extLst>
              <a:ext uri="{FF2B5EF4-FFF2-40B4-BE49-F238E27FC236}">
                <a16:creationId xmlns:a16="http://schemas.microsoft.com/office/drawing/2014/main" id="{55126011-4419-541C-9862-A0F9A6E9FFFB}"/>
              </a:ext>
            </a:extLst>
          </p:cNvPr>
          <p:cNvPicPr>
            <a:picLocks noChangeAspect="1"/>
          </p:cNvPicPr>
          <p:nvPr/>
        </p:nvPicPr>
        <p:blipFill>
          <a:blip r:embed="rId5"/>
          <a:srcRect l="36056" t="11378" r="36000" b="9334"/>
          <a:stretch/>
        </p:blipFill>
        <p:spPr>
          <a:xfrm>
            <a:off x="3576320" y="1822026"/>
            <a:ext cx="3406986" cy="3020908"/>
          </a:xfrm>
          <a:prstGeom prst="rect">
            <a:avLst/>
          </a:prstGeom>
        </p:spPr>
      </p:pic>
      <p:sp>
        <p:nvSpPr>
          <p:cNvPr id="13" name="TekstSylinder 12">
            <a:extLst>
              <a:ext uri="{FF2B5EF4-FFF2-40B4-BE49-F238E27FC236}">
                <a16:creationId xmlns:a16="http://schemas.microsoft.com/office/drawing/2014/main" id="{D8CF45F3-07D2-42E9-2D54-557C0A04906D}"/>
              </a:ext>
            </a:extLst>
          </p:cNvPr>
          <p:cNvSpPr txBox="1"/>
          <p:nvPr/>
        </p:nvSpPr>
        <p:spPr>
          <a:xfrm>
            <a:off x="3799840" y="4842934"/>
            <a:ext cx="4111413" cy="1107996"/>
          </a:xfrm>
          <a:prstGeom prst="rect">
            <a:avLst/>
          </a:prstGeom>
          <a:noFill/>
        </p:spPr>
        <p:txBody>
          <a:bodyPr wrap="square" rtlCol="0">
            <a:spAutoFit/>
          </a:bodyPr>
          <a:lstStyle/>
          <a:p>
            <a:r>
              <a:rPr lang="nb-NO" sz="1100" b="1" i="0" dirty="0">
                <a:solidFill>
                  <a:srgbClr val="2A2A2A"/>
                </a:solidFill>
                <a:effectLst/>
                <a:latin typeface="var(--font-subheadings)"/>
              </a:rPr>
              <a:t>KRISTIANSAND:</a:t>
            </a:r>
            <a:r>
              <a:rPr lang="nb-NO" sz="1100" b="0" i="0" dirty="0">
                <a:solidFill>
                  <a:srgbClr val="2A2A2A"/>
                </a:solidFill>
                <a:effectLst/>
                <a:latin typeface="Iowan Old Style"/>
              </a:rPr>
              <a:t>– Grunnskolen i Kristiansand har alvorlige økonomiske problemer. Sannheten er at vi har </a:t>
            </a:r>
            <a:r>
              <a:rPr lang="nb-NO" sz="1100" b="0" i="0" dirty="0">
                <a:solidFill>
                  <a:srgbClr val="2A2A2A"/>
                </a:solidFill>
                <a:effectLst/>
                <a:highlight>
                  <a:srgbClr val="FFFF00"/>
                </a:highlight>
                <a:latin typeface="Iowan Old Style"/>
              </a:rPr>
              <a:t>31 skoler som ikke klarer å holde budsjettet sitt</a:t>
            </a:r>
            <a:r>
              <a:rPr lang="nb-NO" sz="1100" b="0" i="0" dirty="0">
                <a:solidFill>
                  <a:srgbClr val="2A2A2A"/>
                </a:solidFill>
                <a:effectLst/>
                <a:latin typeface="Iowan Old Style"/>
              </a:rPr>
              <a:t>. Vi bruker 45 millioner kroner mer enn vi har i budsjett.</a:t>
            </a:r>
          </a:p>
          <a:p>
            <a:r>
              <a:rPr lang="nb-NO" sz="1100" b="0" i="0" dirty="0">
                <a:solidFill>
                  <a:srgbClr val="2A2A2A"/>
                </a:solidFill>
                <a:effectLst/>
                <a:latin typeface="Iowan Old Style"/>
              </a:rPr>
              <a:t>24 av de 31 skolene som har overforbruk, må ta kraftige grep, forteller Heggdal. 90 prosent av utgiftene er knyttet til bemanning.</a:t>
            </a:r>
            <a:endParaRPr lang="no-NO" sz="1100" dirty="0"/>
          </a:p>
        </p:txBody>
      </p:sp>
      <p:sp>
        <p:nvSpPr>
          <p:cNvPr id="14" name="TekstSylinder 13">
            <a:extLst>
              <a:ext uri="{FF2B5EF4-FFF2-40B4-BE49-F238E27FC236}">
                <a16:creationId xmlns:a16="http://schemas.microsoft.com/office/drawing/2014/main" id="{D0E1BA7C-471E-BAE1-D5E0-07C8C591BE26}"/>
              </a:ext>
            </a:extLst>
          </p:cNvPr>
          <p:cNvSpPr txBox="1"/>
          <p:nvPr/>
        </p:nvSpPr>
        <p:spPr>
          <a:xfrm rot="1398791">
            <a:off x="596053" y="3887894"/>
            <a:ext cx="2824479" cy="1015663"/>
          </a:xfrm>
          <a:prstGeom prst="rect">
            <a:avLst/>
          </a:prstGeom>
          <a:noFill/>
        </p:spPr>
        <p:txBody>
          <a:bodyPr wrap="square" rtlCol="0">
            <a:spAutoFit/>
          </a:bodyPr>
          <a:lstStyle/>
          <a:p>
            <a:pPr algn="l"/>
            <a:r>
              <a:rPr lang="nb-NO" sz="1200" i="0" dirty="0">
                <a:solidFill>
                  <a:srgbClr val="2A2A2A"/>
                </a:solidFill>
                <a:effectLst/>
                <a:latin typeface="var(--font-body-text)"/>
              </a:rPr>
              <a:t>Synkende elevtall, og mener de vil ha ytterligere 200 færre elever neste år.</a:t>
            </a:r>
          </a:p>
          <a:p>
            <a:pPr algn="l"/>
            <a:endParaRPr lang="nb-NO" sz="1200" b="1" i="0" dirty="0">
              <a:solidFill>
                <a:srgbClr val="2A2A2A"/>
              </a:solidFill>
              <a:effectLst/>
              <a:latin typeface="-apple-system"/>
            </a:endParaRPr>
          </a:p>
          <a:p>
            <a:pPr algn="l"/>
            <a:r>
              <a:rPr lang="nb-NO" sz="1200" i="0" dirty="0">
                <a:solidFill>
                  <a:srgbClr val="2A2A2A"/>
                </a:solidFill>
                <a:effectLst/>
                <a:latin typeface="var(--font-body-text)"/>
              </a:rPr>
              <a:t>Da vil kommunen også miste 16 millioner kroner i finansiering, forteller Heggdal.</a:t>
            </a:r>
          </a:p>
        </p:txBody>
      </p:sp>
      <p:pic>
        <p:nvPicPr>
          <p:cNvPr id="16" name="Bilde 15">
            <a:extLst>
              <a:ext uri="{FF2B5EF4-FFF2-40B4-BE49-F238E27FC236}">
                <a16:creationId xmlns:a16="http://schemas.microsoft.com/office/drawing/2014/main" id="{61ECE9A6-64DC-8AFE-4943-DDDB09F06B0B}"/>
              </a:ext>
            </a:extLst>
          </p:cNvPr>
          <p:cNvPicPr>
            <a:picLocks noChangeAspect="1"/>
          </p:cNvPicPr>
          <p:nvPr/>
        </p:nvPicPr>
        <p:blipFill>
          <a:blip r:embed="rId6"/>
          <a:srcRect l="36944" t="26843" r="37333" b="4965"/>
          <a:stretch/>
        </p:blipFill>
        <p:spPr>
          <a:xfrm>
            <a:off x="8331201" y="3640751"/>
            <a:ext cx="3136054" cy="2598097"/>
          </a:xfrm>
          <a:prstGeom prst="rect">
            <a:avLst/>
          </a:prstGeom>
        </p:spPr>
      </p:pic>
    </p:spTree>
    <p:extLst>
      <p:ext uri="{BB962C8B-B14F-4D97-AF65-F5344CB8AC3E}">
        <p14:creationId xmlns:p14="http://schemas.microsoft.com/office/powerpoint/2010/main" val="3733807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49896A-1C28-E2C9-37C6-86B8FC385F12}"/>
              </a:ext>
            </a:extLst>
          </p:cNvPr>
          <p:cNvSpPr>
            <a:spLocks noGrp="1"/>
          </p:cNvSpPr>
          <p:nvPr>
            <p:ph type="title"/>
          </p:nvPr>
        </p:nvSpPr>
        <p:spPr/>
        <p:txBody>
          <a:bodyPr/>
          <a:lstStyle/>
          <a:p>
            <a:r>
              <a:rPr lang="nb-NO"/>
              <a:t>Økonomi og demografi</a:t>
            </a:r>
            <a:endParaRPr lang="no-NO"/>
          </a:p>
        </p:txBody>
      </p:sp>
      <p:sp>
        <p:nvSpPr>
          <p:cNvPr id="3" name="Plassholder for innhold 2">
            <a:extLst>
              <a:ext uri="{FF2B5EF4-FFF2-40B4-BE49-F238E27FC236}">
                <a16:creationId xmlns:a16="http://schemas.microsoft.com/office/drawing/2014/main" id="{A668CB29-50BD-4A90-10D0-AB8BAAB67F06}"/>
              </a:ext>
            </a:extLst>
          </p:cNvPr>
          <p:cNvSpPr>
            <a:spLocks noGrp="1"/>
          </p:cNvSpPr>
          <p:nvPr>
            <p:ph sz="half" idx="1"/>
          </p:nvPr>
        </p:nvSpPr>
        <p:spPr/>
        <p:txBody>
          <a:bodyPr>
            <a:normAutofit/>
          </a:bodyPr>
          <a:lstStyle/>
          <a:p>
            <a:pPr marL="0" marR="0" lvl="0" indent="0" algn="l" defTabSz="914400" rtl="0" eaLnBrk="1" fontAlgn="auto" latinLnBrk="0" hangingPunct="1">
              <a:lnSpc>
                <a:spcPct val="100000"/>
              </a:lnSpc>
              <a:spcBef>
                <a:spcPts val="1000"/>
              </a:spcBef>
              <a:spcAft>
                <a:spcPts val="0"/>
              </a:spcAft>
              <a:buClr>
                <a:srgbClr val="004EA8"/>
              </a:buClr>
              <a:buSzPct val="120000"/>
              <a:buNone/>
              <a:tabLst/>
              <a:defRPr/>
            </a:pPr>
            <a:r>
              <a:rPr lang="nb-NO" sz="2000" b="1">
                <a:solidFill>
                  <a:srgbClr val="000000"/>
                </a:solidFill>
              </a:rPr>
              <a:t>Årsresultat 2024 og budsjett 2025</a:t>
            </a:r>
          </a:p>
          <a:p>
            <a:pPr marL="228600" marR="0" lvl="0" indent="-228600" algn="l" defTabSz="914400" rtl="0" eaLnBrk="1" fontAlgn="auto" latinLnBrk="0" hangingPunct="1">
              <a:lnSpc>
                <a:spcPct val="100000"/>
              </a:lnSpc>
              <a:spcBef>
                <a:spcPts val="1000"/>
              </a:spcBef>
              <a:spcAft>
                <a:spcPts val="0"/>
              </a:spcAft>
              <a:buClr>
                <a:srgbClr val="004EA8"/>
              </a:buClr>
              <a:buSzPct val="120000"/>
              <a:buFont typeface="Arial" panose="020B0604020202020204" pitchFamily="34" charset="0"/>
              <a:buChar char="•"/>
              <a:tabLst/>
              <a:defRPr/>
            </a:pPr>
            <a:r>
              <a:rPr lang="nb-NO" sz="1800" b="1">
                <a:solidFill>
                  <a:srgbClr val="000000"/>
                </a:solidFill>
              </a:rPr>
              <a:t>31 skoler har overforbruk i forhold til budsjett i 2024 – totalt 45,3 </a:t>
            </a:r>
            <a:r>
              <a:rPr lang="nb-NO" sz="1800" b="1" err="1">
                <a:solidFill>
                  <a:srgbClr val="000000"/>
                </a:solidFill>
              </a:rPr>
              <a:t>mill</a:t>
            </a:r>
            <a:endParaRPr lang="nb-NO" sz="1800" b="1">
              <a:solidFill>
                <a:srgbClr val="000000"/>
              </a:solidFill>
            </a:endParaRPr>
          </a:p>
          <a:p>
            <a:pPr lvl="1">
              <a:spcBef>
                <a:spcPts val="1000"/>
              </a:spcBef>
              <a:buFont typeface="Arial" panose="020B0604020202020204" pitchFamily="34" charset="0"/>
              <a:buChar char="•"/>
              <a:defRPr/>
            </a:pPr>
            <a:r>
              <a:rPr lang="nb-NO" sz="1600" b="1">
                <a:solidFill>
                  <a:srgbClr val="000000"/>
                </a:solidFill>
              </a:rPr>
              <a:t>2022: - 67,1 </a:t>
            </a:r>
            <a:r>
              <a:rPr lang="nb-NO" sz="1600" b="1" err="1">
                <a:solidFill>
                  <a:srgbClr val="000000"/>
                </a:solidFill>
              </a:rPr>
              <a:t>mill</a:t>
            </a:r>
            <a:endParaRPr lang="nb-NO" sz="1600" b="1">
              <a:solidFill>
                <a:srgbClr val="000000"/>
              </a:solidFill>
            </a:endParaRPr>
          </a:p>
          <a:p>
            <a:pPr lvl="1">
              <a:spcBef>
                <a:spcPts val="1000"/>
              </a:spcBef>
              <a:buFont typeface="Arial" panose="020B0604020202020204" pitchFamily="34" charset="0"/>
              <a:buChar char="•"/>
              <a:defRPr/>
            </a:pPr>
            <a:r>
              <a:rPr lang="nb-NO" sz="1600" b="1">
                <a:solidFill>
                  <a:srgbClr val="000000"/>
                </a:solidFill>
              </a:rPr>
              <a:t>2023: - 11,4 </a:t>
            </a:r>
            <a:r>
              <a:rPr lang="nb-NO" sz="1600" b="1" err="1">
                <a:solidFill>
                  <a:srgbClr val="000000"/>
                </a:solidFill>
              </a:rPr>
              <a:t>mill</a:t>
            </a:r>
            <a:endParaRPr lang="nb-NO" sz="1600" b="1">
              <a:solidFill>
                <a:srgbClr val="000000"/>
              </a:solidFill>
            </a:endParaRPr>
          </a:p>
          <a:p>
            <a:pPr>
              <a:defRPr/>
            </a:pPr>
            <a:r>
              <a:rPr lang="nb-NO" sz="1800" b="1">
                <a:solidFill>
                  <a:srgbClr val="000000"/>
                </a:solidFill>
              </a:rPr>
              <a:t>For høyt aktivitetsnivå inn i 2025</a:t>
            </a:r>
          </a:p>
          <a:p>
            <a:pPr lvl="1">
              <a:defRPr/>
            </a:pPr>
            <a:r>
              <a:rPr lang="nb-NO" sz="1600" b="1" err="1">
                <a:solidFill>
                  <a:srgbClr val="000000"/>
                </a:solidFill>
              </a:rPr>
              <a:t>overforbruker</a:t>
            </a:r>
            <a:r>
              <a:rPr lang="nb-NO" sz="1600" b="1">
                <a:solidFill>
                  <a:srgbClr val="000000"/>
                </a:solidFill>
              </a:rPr>
              <a:t> også våren 2025 – fortsetter vi som nå vil vi ha opparbeidet et overforbruk på 26,5 </a:t>
            </a:r>
            <a:r>
              <a:rPr lang="nb-NO" sz="1600" b="1" err="1">
                <a:solidFill>
                  <a:srgbClr val="000000"/>
                </a:solidFill>
              </a:rPr>
              <a:t>mill</a:t>
            </a:r>
            <a:r>
              <a:rPr lang="nb-NO" sz="1600" b="1">
                <a:solidFill>
                  <a:srgbClr val="000000"/>
                </a:solidFill>
              </a:rPr>
              <a:t> når vi kommer til sommeren</a:t>
            </a:r>
          </a:p>
          <a:p>
            <a:pPr>
              <a:defRPr/>
            </a:pPr>
            <a:r>
              <a:rPr lang="nb-NO" sz="1800" b="1">
                <a:solidFill>
                  <a:srgbClr val="000000"/>
                </a:solidFill>
              </a:rPr>
              <a:t>Negative disposisjonsfond</a:t>
            </a:r>
          </a:p>
          <a:p>
            <a:pPr lvl="1">
              <a:defRPr/>
            </a:pPr>
            <a:r>
              <a:rPr lang="nb-NO" sz="1600" b="1">
                <a:solidFill>
                  <a:srgbClr val="000000"/>
                </a:solidFill>
              </a:rPr>
              <a:t>Mange skoler har høy gjeld til kommunekassa. Har fra før 86 mill. + nye 45 </a:t>
            </a:r>
            <a:r>
              <a:rPr lang="nb-NO" sz="1600" b="1" err="1">
                <a:solidFill>
                  <a:srgbClr val="000000"/>
                </a:solidFill>
              </a:rPr>
              <a:t>mill</a:t>
            </a:r>
            <a:r>
              <a:rPr lang="nb-NO" sz="1600" b="1">
                <a:solidFill>
                  <a:srgbClr val="000000"/>
                </a:solidFill>
              </a:rPr>
              <a:t> = totalt 131 </a:t>
            </a:r>
            <a:r>
              <a:rPr lang="nb-NO" sz="1600" b="1" err="1">
                <a:solidFill>
                  <a:srgbClr val="000000"/>
                </a:solidFill>
              </a:rPr>
              <a:t>mill</a:t>
            </a:r>
            <a:r>
              <a:rPr lang="nb-NO" sz="1600" b="1">
                <a:solidFill>
                  <a:srgbClr val="000000"/>
                </a:solidFill>
              </a:rPr>
              <a:t>!</a:t>
            </a:r>
          </a:p>
          <a:p>
            <a:endParaRPr lang="no-NO"/>
          </a:p>
        </p:txBody>
      </p:sp>
      <p:sp>
        <p:nvSpPr>
          <p:cNvPr id="4" name="Plassholder for innhold 3">
            <a:extLst>
              <a:ext uri="{FF2B5EF4-FFF2-40B4-BE49-F238E27FC236}">
                <a16:creationId xmlns:a16="http://schemas.microsoft.com/office/drawing/2014/main" id="{BE6D5529-A5B2-C166-C80F-4D5AFBA591C7}"/>
              </a:ext>
            </a:extLst>
          </p:cNvPr>
          <p:cNvSpPr>
            <a:spLocks noGrp="1"/>
          </p:cNvSpPr>
          <p:nvPr>
            <p:ph sz="half" idx="2"/>
          </p:nvPr>
        </p:nvSpPr>
        <p:spPr/>
        <p:txBody>
          <a:bodyPr>
            <a:normAutofit/>
          </a:bodyPr>
          <a:lstStyle/>
          <a:p>
            <a:pPr marL="0" indent="0">
              <a:buNone/>
              <a:defRPr/>
            </a:pPr>
            <a:r>
              <a:rPr lang="nb-NO" sz="1600" b="1">
                <a:solidFill>
                  <a:srgbClr val="000000"/>
                </a:solidFill>
              </a:rPr>
              <a:t>    </a:t>
            </a:r>
            <a:r>
              <a:rPr lang="nb-NO" sz="2000" b="1">
                <a:solidFill>
                  <a:srgbClr val="000000"/>
                </a:solidFill>
              </a:rPr>
              <a:t>Synkende elevtall</a:t>
            </a:r>
          </a:p>
          <a:p>
            <a:pPr lvl="1">
              <a:defRPr/>
            </a:pPr>
            <a:r>
              <a:rPr lang="nb-NO" sz="1800" b="1">
                <a:solidFill>
                  <a:srgbClr val="000000"/>
                </a:solidFill>
              </a:rPr>
              <a:t>Skoleåret 24/25 – 135 færre elever – har mistet 11 </a:t>
            </a:r>
            <a:r>
              <a:rPr lang="nb-NO" sz="1800" b="1" err="1">
                <a:solidFill>
                  <a:srgbClr val="000000"/>
                </a:solidFill>
              </a:rPr>
              <a:t>mill</a:t>
            </a:r>
            <a:r>
              <a:rPr lang="nb-NO" sz="1800" b="1">
                <a:solidFill>
                  <a:srgbClr val="000000"/>
                </a:solidFill>
              </a:rPr>
              <a:t> i finansiering</a:t>
            </a:r>
          </a:p>
          <a:p>
            <a:pPr lvl="1">
              <a:defRPr/>
            </a:pPr>
            <a:r>
              <a:rPr lang="nb-NO" sz="1800" b="1">
                <a:solidFill>
                  <a:srgbClr val="000000"/>
                </a:solidFill>
              </a:rPr>
              <a:t>Skoleåret 25/26 – ytterligere nedgang på minst 200 elever – mister ytterligere 16 </a:t>
            </a:r>
            <a:r>
              <a:rPr lang="nb-NO" sz="1800" b="1" err="1">
                <a:solidFill>
                  <a:srgbClr val="000000"/>
                </a:solidFill>
              </a:rPr>
              <a:t>mill</a:t>
            </a:r>
            <a:r>
              <a:rPr lang="nb-NO" sz="1800" b="1">
                <a:solidFill>
                  <a:srgbClr val="000000"/>
                </a:solidFill>
              </a:rPr>
              <a:t> i finansiering</a:t>
            </a:r>
          </a:p>
          <a:p>
            <a:pPr lvl="1">
              <a:defRPr/>
            </a:pPr>
            <a:r>
              <a:rPr lang="nb-NO" sz="1800" b="1">
                <a:effectLst/>
                <a:cs typeface="Aptos" panose="020B0004020202020204" pitchFamily="34" charset="0"/>
              </a:rPr>
              <a:t>i årene fremover vil elevtallet gå ytterligere ned og vi vil ikke være på samme nivå som nå før om 20 år! </a:t>
            </a:r>
            <a:endParaRPr lang="nb-NO" sz="1800" b="1">
              <a:solidFill>
                <a:srgbClr val="000000"/>
              </a:solidFill>
            </a:endParaRPr>
          </a:p>
          <a:p>
            <a:pPr marL="0" indent="0">
              <a:buNone/>
            </a:pPr>
            <a:endParaRPr lang="no-NO"/>
          </a:p>
        </p:txBody>
      </p:sp>
    </p:spTree>
    <p:extLst>
      <p:ext uri="{BB962C8B-B14F-4D97-AF65-F5344CB8AC3E}">
        <p14:creationId xmlns:p14="http://schemas.microsoft.com/office/powerpoint/2010/main" val="196082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0A3A2F-9172-45DF-8748-FDD1547B95EC}"/>
              </a:ext>
            </a:extLst>
          </p:cNvPr>
          <p:cNvSpPr>
            <a:spLocks noGrp="1"/>
          </p:cNvSpPr>
          <p:nvPr>
            <p:ph type="title"/>
          </p:nvPr>
        </p:nvSpPr>
        <p:spPr>
          <a:solidFill>
            <a:schemeClr val="accent2">
              <a:lumMod val="60000"/>
              <a:lumOff val="40000"/>
            </a:schemeClr>
          </a:solidFill>
        </p:spPr>
        <p:txBody>
          <a:bodyPr/>
          <a:lstStyle/>
          <a:p>
            <a:r>
              <a:rPr lang="sv-SE" sz="4400" b="1" i="0" u="none" strike="noStrike" dirty="0">
                <a:solidFill>
                  <a:srgbClr val="000000"/>
                </a:solidFill>
                <a:effectLst/>
                <a:latin typeface="Calibri" panose="020F0502020204030204" pitchFamily="34" charset="0"/>
              </a:rPr>
              <a:t>Handler om politikk- </a:t>
            </a:r>
            <a:r>
              <a:rPr lang="sv-SE" sz="3200" b="1" i="0" u="none" strike="noStrike" dirty="0">
                <a:solidFill>
                  <a:srgbClr val="000000"/>
                </a:solidFill>
                <a:effectLst/>
                <a:latin typeface="Calibri" panose="020F0502020204030204" pitchFamily="34" charset="0"/>
              </a:rPr>
              <a:t>forsvarlig kommune økonomi</a:t>
            </a:r>
            <a:endParaRPr lang="no-NO" sz="3200" b="1" dirty="0"/>
          </a:p>
        </p:txBody>
      </p:sp>
      <p:pic>
        <p:nvPicPr>
          <p:cNvPr id="1026" name="Picture 2">
            <a:extLst>
              <a:ext uri="{FF2B5EF4-FFF2-40B4-BE49-F238E27FC236}">
                <a16:creationId xmlns:a16="http://schemas.microsoft.com/office/drawing/2014/main" id="{0CBC5303-A8C2-4CB6-9EDF-2FC898A3C9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4160" y="1827716"/>
            <a:ext cx="70104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a:extLst>
              <a:ext uri="{FF2B5EF4-FFF2-40B4-BE49-F238E27FC236}">
                <a16:creationId xmlns:a16="http://schemas.microsoft.com/office/drawing/2014/main" id="{8D0CB10D-FD17-45AF-87FE-C3F5314706A7}"/>
              </a:ext>
            </a:extLst>
          </p:cNvPr>
          <p:cNvPicPr>
            <a:picLocks noChangeAspect="1"/>
          </p:cNvPicPr>
          <p:nvPr/>
        </p:nvPicPr>
        <p:blipFill>
          <a:blip r:embed="rId3"/>
          <a:stretch>
            <a:fillRect/>
          </a:stretch>
        </p:blipFill>
        <p:spPr>
          <a:xfrm>
            <a:off x="7506032" y="3078480"/>
            <a:ext cx="3235107" cy="3336046"/>
          </a:xfrm>
          <a:prstGeom prst="rect">
            <a:avLst/>
          </a:prstGeom>
        </p:spPr>
      </p:pic>
      <p:sp>
        <p:nvSpPr>
          <p:cNvPr id="5" name="TekstSylinder 4">
            <a:extLst>
              <a:ext uri="{FF2B5EF4-FFF2-40B4-BE49-F238E27FC236}">
                <a16:creationId xmlns:a16="http://schemas.microsoft.com/office/drawing/2014/main" id="{9D2303A9-F1C9-42B4-9BFB-D0E62DCC5169}"/>
              </a:ext>
            </a:extLst>
          </p:cNvPr>
          <p:cNvSpPr txBox="1"/>
          <p:nvPr/>
        </p:nvSpPr>
        <p:spPr>
          <a:xfrm>
            <a:off x="9926320" y="4165600"/>
            <a:ext cx="2001520" cy="1200329"/>
          </a:xfrm>
          <a:prstGeom prst="rect">
            <a:avLst/>
          </a:prstGeom>
          <a:solidFill>
            <a:schemeClr val="bg1">
              <a:lumMod val="75000"/>
            </a:schemeClr>
          </a:solidFill>
        </p:spPr>
        <p:txBody>
          <a:bodyPr wrap="square" rtlCol="0">
            <a:spAutoFit/>
          </a:bodyPr>
          <a:lstStyle/>
          <a:p>
            <a:r>
              <a:rPr lang="nb-NO" dirty="0"/>
              <a:t>Gjennomføre det som blir politisk vedtatt lokalt/sentralt</a:t>
            </a:r>
            <a:endParaRPr lang="no-NO" dirty="0"/>
          </a:p>
        </p:txBody>
      </p:sp>
    </p:spTree>
    <p:extLst>
      <p:ext uri="{BB962C8B-B14F-4D97-AF65-F5344CB8AC3E}">
        <p14:creationId xmlns:p14="http://schemas.microsoft.com/office/powerpoint/2010/main" val="2252313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F1D72E-FB1B-86AC-C5C4-5E6077F317C6}"/>
              </a:ext>
            </a:extLst>
          </p:cNvPr>
          <p:cNvSpPr>
            <a:spLocks noGrp="1"/>
          </p:cNvSpPr>
          <p:nvPr>
            <p:ph type="title"/>
          </p:nvPr>
        </p:nvSpPr>
        <p:spPr/>
        <p:txBody>
          <a:bodyPr/>
          <a:lstStyle/>
          <a:p>
            <a:r>
              <a:rPr lang="nb-NO"/>
              <a:t>Skolebehovsplanen</a:t>
            </a:r>
            <a:endParaRPr lang="no-NO"/>
          </a:p>
        </p:txBody>
      </p:sp>
      <p:sp>
        <p:nvSpPr>
          <p:cNvPr id="3" name="Plassholder for innhold 2">
            <a:extLst>
              <a:ext uri="{FF2B5EF4-FFF2-40B4-BE49-F238E27FC236}">
                <a16:creationId xmlns:a16="http://schemas.microsoft.com/office/drawing/2014/main" id="{929CC401-4F5D-134E-6BB2-DDD4A6FA3DF2}"/>
              </a:ext>
            </a:extLst>
          </p:cNvPr>
          <p:cNvSpPr>
            <a:spLocks noGrp="1"/>
          </p:cNvSpPr>
          <p:nvPr>
            <p:ph sz="half" idx="1"/>
          </p:nvPr>
        </p:nvSpPr>
        <p:spPr>
          <a:xfrm>
            <a:off x="550864" y="1628775"/>
            <a:ext cx="5468936" cy="4429125"/>
          </a:xfrm>
        </p:spPr>
        <p:txBody>
          <a:bodyPr>
            <a:normAutofit fontScale="77500" lnSpcReduction="20000"/>
          </a:bodyPr>
          <a:lstStyle/>
          <a:p>
            <a:r>
              <a:rPr lang="nb-NO"/>
              <a:t>Mange skoler i forhold til elevtallet</a:t>
            </a:r>
          </a:p>
          <a:p>
            <a:pPr lvl="1"/>
            <a:r>
              <a:rPr lang="nb-NO"/>
              <a:t>Utfordrer kapasiteten i støttesystemet i og rundt skolene</a:t>
            </a:r>
          </a:p>
          <a:p>
            <a:pPr lvl="1"/>
            <a:r>
              <a:rPr lang="nb-NO"/>
              <a:t>Utfordrer økonomisk bærekraft</a:t>
            </a:r>
          </a:p>
          <a:p>
            <a:r>
              <a:rPr lang="nb-NO"/>
              <a:t>Mye ledig kapasitet – elevtallet vil synke ytterligere</a:t>
            </a:r>
          </a:p>
          <a:p>
            <a:r>
              <a:rPr lang="nb-NO"/>
              <a:t>Oppgraderingsbehov på mange skoler – inne og ute</a:t>
            </a:r>
          </a:p>
          <a:p>
            <a:r>
              <a:rPr lang="nb-NO"/>
              <a:t>Høye faglige krav til skolen – og kompetanse hos ansatte – særlig ungdomstrinnet</a:t>
            </a:r>
          </a:p>
          <a:p>
            <a:r>
              <a:rPr lang="nb-NO"/>
              <a:t>Forventninger til kommuneøkonomien  -  – blir neppe bedre</a:t>
            </a:r>
          </a:p>
          <a:p>
            <a:r>
              <a:rPr lang="nb-NO"/>
              <a:t>Flere eldre – økt behov i omsorgsektoren</a:t>
            </a:r>
          </a:p>
          <a:p>
            <a:r>
              <a:rPr lang="nb-NO"/>
              <a:t>Konkurranse om arbeidskraften</a:t>
            </a:r>
            <a:endParaRPr lang="no-NO"/>
          </a:p>
        </p:txBody>
      </p:sp>
      <p:pic>
        <p:nvPicPr>
          <p:cNvPr id="8194" name="Picture 2" descr="Et bilde som inneholder tekst, Fargerikt, Plottdiagram, Font&#10;&#10;Automatisk generert beskrivelse">
            <a:extLst>
              <a:ext uri="{FF2B5EF4-FFF2-40B4-BE49-F238E27FC236}">
                <a16:creationId xmlns:a16="http://schemas.microsoft.com/office/drawing/2014/main" id="{4FB131AE-3477-CF23-D5BB-2BBEFC6717B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00725" y="2720148"/>
            <a:ext cx="5951301" cy="3008307"/>
          </a:xfrm>
          <a:prstGeom prst="rect">
            <a:avLst/>
          </a:prstGeom>
          <a:noFill/>
          <a:extLst>
            <a:ext uri="{909E8E84-426E-40DD-AFC4-6F175D3DCCD1}">
              <a14:hiddenFill xmlns:a14="http://schemas.microsoft.com/office/drawing/2010/main">
                <a:solidFill>
                  <a:srgbClr val="FFFFFF"/>
                </a:solidFill>
              </a14:hiddenFill>
            </a:ext>
          </a:extLst>
        </p:spPr>
      </p:pic>
      <p:sp>
        <p:nvSpPr>
          <p:cNvPr id="5" name="Pil: ned 4">
            <a:extLst>
              <a:ext uri="{FF2B5EF4-FFF2-40B4-BE49-F238E27FC236}">
                <a16:creationId xmlns:a16="http://schemas.microsoft.com/office/drawing/2014/main" id="{A17A82A0-09CD-46F5-1F40-83562629445D}"/>
              </a:ext>
            </a:extLst>
          </p:cNvPr>
          <p:cNvSpPr/>
          <p:nvPr/>
        </p:nvSpPr>
        <p:spPr>
          <a:xfrm>
            <a:off x="8759798" y="2850776"/>
            <a:ext cx="253573" cy="10757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o-NO"/>
          </a:p>
        </p:txBody>
      </p:sp>
    </p:spTree>
    <p:extLst>
      <p:ext uri="{BB962C8B-B14F-4D97-AF65-F5344CB8AC3E}">
        <p14:creationId xmlns:p14="http://schemas.microsoft.com/office/powerpoint/2010/main" val="2209374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1DA871D-619B-4CAF-95B9-87CD72434C85}"/>
              </a:ext>
            </a:extLst>
          </p:cNvPr>
          <p:cNvSpPr>
            <a:spLocks noGrp="1"/>
          </p:cNvSpPr>
          <p:nvPr>
            <p:ph type="title"/>
          </p:nvPr>
        </p:nvSpPr>
        <p:spPr>
          <a:solidFill>
            <a:schemeClr val="accent2">
              <a:lumMod val="40000"/>
              <a:lumOff val="60000"/>
            </a:schemeClr>
          </a:solidFill>
        </p:spPr>
        <p:txBody>
          <a:bodyPr/>
          <a:lstStyle/>
          <a:p>
            <a:r>
              <a:rPr lang="nb-NO" b="1" dirty="0"/>
              <a:t>Oppvekst - skole</a:t>
            </a:r>
            <a:endParaRPr lang="no-NO" b="1" dirty="0"/>
          </a:p>
        </p:txBody>
      </p:sp>
      <p:pic>
        <p:nvPicPr>
          <p:cNvPr id="3074" name="Picture 2" descr="Bilderesultat for pengesekk">
            <a:extLst>
              <a:ext uri="{FF2B5EF4-FFF2-40B4-BE49-F238E27FC236}">
                <a16:creationId xmlns:a16="http://schemas.microsoft.com/office/drawing/2014/main" id="{580C5D3B-5644-4C8D-81C6-04CD575666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2842" y="2359520"/>
            <a:ext cx="3600197" cy="3290758"/>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AC1F112E-26FE-4B2D-9854-0FA8E09C2477}"/>
              </a:ext>
            </a:extLst>
          </p:cNvPr>
          <p:cNvSpPr txBox="1"/>
          <p:nvPr/>
        </p:nvSpPr>
        <p:spPr>
          <a:xfrm>
            <a:off x="3804256" y="2185311"/>
            <a:ext cx="2235201" cy="369332"/>
          </a:xfrm>
          <a:prstGeom prst="rect">
            <a:avLst/>
          </a:prstGeom>
          <a:solidFill>
            <a:schemeClr val="accent2">
              <a:lumMod val="40000"/>
              <a:lumOff val="60000"/>
            </a:schemeClr>
          </a:solidFill>
        </p:spPr>
        <p:txBody>
          <a:bodyPr wrap="square" rtlCol="0">
            <a:spAutoFit/>
          </a:bodyPr>
          <a:lstStyle/>
          <a:p>
            <a:r>
              <a:rPr lang="nb-NO" dirty="0"/>
              <a:t>43 grunnskoler</a:t>
            </a:r>
            <a:endParaRPr lang="no-NO" dirty="0"/>
          </a:p>
        </p:txBody>
      </p:sp>
      <p:sp>
        <p:nvSpPr>
          <p:cNvPr id="5" name="TekstSylinder 4">
            <a:extLst>
              <a:ext uri="{FF2B5EF4-FFF2-40B4-BE49-F238E27FC236}">
                <a16:creationId xmlns:a16="http://schemas.microsoft.com/office/drawing/2014/main" id="{C1D82E09-7287-4A89-AFB9-D7B315FC0F0C}"/>
              </a:ext>
            </a:extLst>
          </p:cNvPr>
          <p:cNvSpPr txBox="1"/>
          <p:nvPr/>
        </p:nvSpPr>
        <p:spPr>
          <a:xfrm>
            <a:off x="4277801" y="2792905"/>
            <a:ext cx="1956021" cy="369332"/>
          </a:xfrm>
          <a:prstGeom prst="rect">
            <a:avLst/>
          </a:prstGeom>
          <a:solidFill>
            <a:schemeClr val="accent2">
              <a:lumMod val="40000"/>
              <a:lumOff val="60000"/>
            </a:schemeClr>
          </a:solidFill>
        </p:spPr>
        <p:txBody>
          <a:bodyPr wrap="square" rtlCol="0">
            <a:spAutoFit/>
          </a:bodyPr>
          <a:lstStyle/>
          <a:p>
            <a:r>
              <a:rPr lang="nb-NO" dirty="0"/>
              <a:t>Mottaksskolen</a:t>
            </a:r>
            <a:endParaRPr lang="no-NO" dirty="0"/>
          </a:p>
        </p:txBody>
      </p:sp>
      <p:sp>
        <p:nvSpPr>
          <p:cNvPr id="6" name="TekstSylinder 5">
            <a:extLst>
              <a:ext uri="{FF2B5EF4-FFF2-40B4-BE49-F238E27FC236}">
                <a16:creationId xmlns:a16="http://schemas.microsoft.com/office/drawing/2014/main" id="{8B7947A3-8524-4ABA-9CFA-D36B6926B177}"/>
              </a:ext>
            </a:extLst>
          </p:cNvPr>
          <p:cNvSpPr txBox="1"/>
          <p:nvPr/>
        </p:nvSpPr>
        <p:spPr>
          <a:xfrm>
            <a:off x="4389120" y="3776870"/>
            <a:ext cx="2235201" cy="369332"/>
          </a:xfrm>
          <a:prstGeom prst="rect">
            <a:avLst/>
          </a:prstGeom>
          <a:noFill/>
        </p:spPr>
        <p:txBody>
          <a:bodyPr wrap="square" rtlCol="0">
            <a:spAutoFit/>
          </a:bodyPr>
          <a:lstStyle/>
          <a:p>
            <a:endParaRPr lang="no-NO" dirty="0"/>
          </a:p>
        </p:txBody>
      </p:sp>
      <p:sp>
        <p:nvSpPr>
          <p:cNvPr id="8" name="TekstSylinder 7">
            <a:extLst>
              <a:ext uri="{FF2B5EF4-FFF2-40B4-BE49-F238E27FC236}">
                <a16:creationId xmlns:a16="http://schemas.microsoft.com/office/drawing/2014/main" id="{4DD1D81F-ACEB-40EA-963B-3E9A9BDD6490}"/>
              </a:ext>
            </a:extLst>
          </p:cNvPr>
          <p:cNvSpPr txBox="1"/>
          <p:nvPr/>
        </p:nvSpPr>
        <p:spPr>
          <a:xfrm>
            <a:off x="4373216" y="3518051"/>
            <a:ext cx="2235201" cy="369332"/>
          </a:xfrm>
          <a:prstGeom prst="rect">
            <a:avLst/>
          </a:prstGeom>
          <a:solidFill>
            <a:schemeClr val="accent2">
              <a:lumMod val="40000"/>
              <a:lumOff val="60000"/>
            </a:schemeClr>
          </a:solidFill>
        </p:spPr>
        <p:txBody>
          <a:bodyPr wrap="square" rtlCol="0">
            <a:spAutoFit/>
          </a:bodyPr>
          <a:lstStyle/>
          <a:p>
            <a:r>
              <a:rPr lang="nb-NO" dirty="0"/>
              <a:t>Internasjonale skole</a:t>
            </a:r>
            <a:endParaRPr lang="no-NO" dirty="0"/>
          </a:p>
        </p:txBody>
      </p:sp>
      <p:sp>
        <p:nvSpPr>
          <p:cNvPr id="7" name="TekstSylinder 6">
            <a:extLst>
              <a:ext uri="{FF2B5EF4-FFF2-40B4-BE49-F238E27FC236}">
                <a16:creationId xmlns:a16="http://schemas.microsoft.com/office/drawing/2014/main" id="{F9AD4538-0240-451C-BA81-EC44AD2FB8E1}"/>
              </a:ext>
            </a:extLst>
          </p:cNvPr>
          <p:cNvSpPr txBox="1"/>
          <p:nvPr/>
        </p:nvSpPr>
        <p:spPr>
          <a:xfrm>
            <a:off x="4094921" y="4179160"/>
            <a:ext cx="3045349" cy="538609"/>
          </a:xfrm>
          <a:prstGeom prst="rect">
            <a:avLst/>
          </a:prstGeom>
          <a:solidFill>
            <a:schemeClr val="accent2">
              <a:lumMod val="40000"/>
              <a:lumOff val="60000"/>
            </a:schemeClr>
          </a:solidFill>
        </p:spPr>
        <p:txBody>
          <a:bodyPr wrap="square" rtlCol="0">
            <a:spAutoFit/>
          </a:bodyPr>
          <a:lstStyle/>
          <a:p>
            <a:r>
              <a:rPr lang="nb-NO" dirty="0"/>
              <a:t>Private skoler</a:t>
            </a:r>
            <a:br>
              <a:rPr lang="nb-NO" dirty="0"/>
            </a:br>
            <a:r>
              <a:rPr lang="nb-NO" sz="1100" dirty="0"/>
              <a:t>(Oasen, Steiner skolen, Samfundetskole)</a:t>
            </a:r>
            <a:endParaRPr lang="no-NO" sz="1100" dirty="0"/>
          </a:p>
        </p:txBody>
      </p:sp>
      <p:sp>
        <p:nvSpPr>
          <p:cNvPr id="9" name="TekstSylinder 8">
            <a:extLst>
              <a:ext uri="{FF2B5EF4-FFF2-40B4-BE49-F238E27FC236}">
                <a16:creationId xmlns:a16="http://schemas.microsoft.com/office/drawing/2014/main" id="{5ED23D27-F5D1-4E67-98F0-2424A0388DCF}"/>
              </a:ext>
            </a:extLst>
          </p:cNvPr>
          <p:cNvSpPr txBox="1"/>
          <p:nvPr/>
        </p:nvSpPr>
        <p:spPr>
          <a:xfrm>
            <a:off x="3904091" y="5124388"/>
            <a:ext cx="3045349" cy="553998"/>
          </a:xfrm>
          <a:prstGeom prst="rect">
            <a:avLst/>
          </a:prstGeom>
          <a:solidFill>
            <a:schemeClr val="accent2">
              <a:lumMod val="40000"/>
              <a:lumOff val="60000"/>
            </a:schemeClr>
          </a:solidFill>
        </p:spPr>
        <p:txBody>
          <a:bodyPr wrap="square" rtlCol="0">
            <a:spAutoFit/>
          </a:bodyPr>
          <a:lstStyle/>
          <a:p>
            <a:r>
              <a:rPr lang="nb-NO" dirty="0"/>
              <a:t>Alternativ </a:t>
            </a:r>
            <a:r>
              <a:rPr lang="nb-NO" dirty="0" err="1"/>
              <a:t>opplæringsarena</a:t>
            </a:r>
            <a:br>
              <a:rPr lang="nb-NO" dirty="0"/>
            </a:br>
            <a:r>
              <a:rPr lang="nb-NO" sz="1200" dirty="0"/>
              <a:t>(dyreparken, Repstad gård </a:t>
            </a:r>
            <a:r>
              <a:rPr lang="nb-NO" sz="1200" dirty="0" err="1"/>
              <a:t>m.m</a:t>
            </a:r>
            <a:r>
              <a:rPr lang="nb-NO" sz="1200" dirty="0"/>
              <a:t>)</a:t>
            </a:r>
            <a:endParaRPr lang="no-NO" sz="1200" dirty="0"/>
          </a:p>
        </p:txBody>
      </p:sp>
      <p:pic>
        <p:nvPicPr>
          <p:cNvPr id="11" name="Bilde 10">
            <a:extLst>
              <a:ext uri="{FF2B5EF4-FFF2-40B4-BE49-F238E27FC236}">
                <a16:creationId xmlns:a16="http://schemas.microsoft.com/office/drawing/2014/main" id="{B778EFF3-6AF0-435C-B9CE-281B7596D719}"/>
              </a:ext>
            </a:extLst>
          </p:cNvPr>
          <p:cNvPicPr>
            <a:picLocks noChangeAspect="1"/>
          </p:cNvPicPr>
          <p:nvPr/>
        </p:nvPicPr>
        <p:blipFill>
          <a:blip r:embed="rId3"/>
          <a:stretch>
            <a:fillRect/>
          </a:stretch>
        </p:blipFill>
        <p:spPr>
          <a:xfrm>
            <a:off x="7525584" y="2185311"/>
            <a:ext cx="1299501" cy="1299501"/>
          </a:xfrm>
          <a:prstGeom prst="rect">
            <a:avLst/>
          </a:prstGeom>
        </p:spPr>
      </p:pic>
      <p:pic>
        <p:nvPicPr>
          <p:cNvPr id="12" name="Bilde 11">
            <a:extLst>
              <a:ext uri="{FF2B5EF4-FFF2-40B4-BE49-F238E27FC236}">
                <a16:creationId xmlns:a16="http://schemas.microsoft.com/office/drawing/2014/main" id="{EE38531E-94A1-43E1-9A90-31E39804A9A4}"/>
              </a:ext>
            </a:extLst>
          </p:cNvPr>
          <p:cNvPicPr>
            <a:picLocks noChangeAspect="1"/>
          </p:cNvPicPr>
          <p:nvPr/>
        </p:nvPicPr>
        <p:blipFill>
          <a:blip r:embed="rId4"/>
          <a:stretch>
            <a:fillRect/>
          </a:stretch>
        </p:blipFill>
        <p:spPr>
          <a:xfrm>
            <a:off x="9644080" y="2845973"/>
            <a:ext cx="1787215" cy="1787215"/>
          </a:xfrm>
          <a:prstGeom prst="rect">
            <a:avLst/>
          </a:prstGeom>
        </p:spPr>
      </p:pic>
      <p:pic>
        <p:nvPicPr>
          <p:cNvPr id="13" name="Bilde 12">
            <a:extLst>
              <a:ext uri="{FF2B5EF4-FFF2-40B4-BE49-F238E27FC236}">
                <a16:creationId xmlns:a16="http://schemas.microsoft.com/office/drawing/2014/main" id="{B454437D-511F-426F-8168-0F8F243DF4AE}"/>
              </a:ext>
            </a:extLst>
          </p:cNvPr>
          <p:cNvPicPr>
            <a:picLocks noChangeAspect="1"/>
          </p:cNvPicPr>
          <p:nvPr/>
        </p:nvPicPr>
        <p:blipFill>
          <a:blip r:embed="rId5"/>
          <a:stretch>
            <a:fillRect/>
          </a:stretch>
        </p:blipFill>
        <p:spPr>
          <a:xfrm>
            <a:off x="7504288" y="4326752"/>
            <a:ext cx="2009911" cy="1597879"/>
          </a:xfrm>
          <a:prstGeom prst="rect">
            <a:avLst/>
          </a:prstGeom>
        </p:spPr>
      </p:pic>
      <p:sp>
        <p:nvSpPr>
          <p:cNvPr id="3" name="TekstSylinder 2">
            <a:extLst>
              <a:ext uri="{FF2B5EF4-FFF2-40B4-BE49-F238E27FC236}">
                <a16:creationId xmlns:a16="http://schemas.microsoft.com/office/drawing/2014/main" id="{048A5B70-0017-9FD1-5CC3-B226831EE213}"/>
              </a:ext>
            </a:extLst>
          </p:cNvPr>
          <p:cNvSpPr txBox="1"/>
          <p:nvPr/>
        </p:nvSpPr>
        <p:spPr>
          <a:xfrm>
            <a:off x="2202940" y="5915770"/>
            <a:ext cx="2742771" cy="553998"/>
          </a:xfrm>
          <a:prstGeom prst="rect">
            <a:avLst/>
          </a:prstGeom>
          <a:solidFill>
            <a:schemeClr val="accent2">
              <a:lumMod val="40000"/>
              <a:lumOff val="60000"/>
            </a:schemeClr>
          </a:solidFill>
        </p:spPr>
        <p:txBody>
          <a:bodyPr wrap="square" rtlCol="0">
            <a:spAutoFit/>
          </a:bodyPr>
          <a:lstStyle/>
          <a:p>
            <a:r>
              <a:rPr lang="nb-NO" dirty="0"/>
              <a:t>Kompetanseavdeling</a:t>
            </a:r>
          </a:p>
          <a:p>
            <a:r>
              <a:rPr lang="nb-NO" sz="1200" dirty="0"/>
              <a:t>(Krossen, Hellemyr, Nygård)</a:t>
            </a:r>
            <a:endParaRPr lang="no-NO" sz="1200" dirty="0"/>
          </a:p>
        </p:txBody>
      </p:sp>
    </p:spTree>
    <p:extLst>
      <p:ext uri="{BB962C8B-B14F-4D97-AF65-F5344CB8AC3E}">
        <p14:creationId xmlns:p14="http://schemas.microsoft.com/office/powerpoint/2010/main" val="3049216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29CFD046-E58E-CA36-AF02-EB151C2E090C}"/>
              </a:ext>
            </a:extLst>
          </p:cNvPr>
          <p:cNvPicPr>
            <a:picLocks noGrp="1" noChangeAspect="1"/>
          </p:cNvPicPr>
          <p:nvPr>
            <p:ph sz="half" idx="1"/>
          </p:nvPr>
        </p:nvPicPr>
        <p:blipFill>
          <a:blip r:embed="rId2"/>
          <a:stretch>
            <a:fillRect/>
          </a:stretch>
        </p:blipFill>
        <p:spPr>
          <a:xfrm>
            <a:off x="1000457" y="4067134"/>
            <a:ext cx="6978673" cy="1626860"/>
          </a:xfrm>
        </p:spPr>
      </p:pic>
      <p:pic>
        <p:nvPicPr>
          <p:cNvPr id="8" name="Plassholder for innhold 7">
            <a:extLst>
              <a:ext uri="{FF2B5EF4-FFF2-40B4-BE49-F238E27FC236}">
                <a16:creationId xmlns:a16="http://schemas.microsoft.com/office/drawing/2014/main" id="{3BB00CF4-5395-EB33-AE6D-23EAECD07F77}"/>
              </a:ext>
            </a:extLst>
          </p:cNvPr>
          <p:cNvPicPr>
            <a:picLocks noGrp="1" noChangeAspect="1"/>
          </p:cNvPicPr>
          <p:nvPr>
            <p:ph sz="half" idx="2"/>
          </p:nvPr>
        </p:nvPicPr>
        <p:blipFill>
          <a:blip r:embed="rId3"/>
          <a:stretch>
            <a:fillRect/>
          </a:stretch>
        </p:blipFill>
        <p:spPr>
          <a:xfrm>
            <a:off x="2482339" y="938538"/>
            <a:ext cx="3976915" cy="2764015"/>
          </a:xfrm>
        </p:spPr>
      </p:pic>
    </p:spTree>
    <p:extLst>
      <p:ext uri="{BB962C8B-B14F-4D97-AF65-F5344CB8AC3E}">
        <p14:creationId xmlns:p14="http://schemas.microsoft.com/office/powerpoint/2010/main" val="2222971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0"/>
          <p:cNvSpPr txBox="1">
            <a:spLocks noGrp="1"/>
          </p:cNvSpPr>
          <p:nvPr>
            <p:ph type="title"/>
          </p:nvPr>
        </p:nvSpPr>
        <p:spPr>
          <a:xfrm>
            <a:off x="415600" y="593367"/>
            <a:ext cx="11360800" cy="763600"/>
          </a:xfrm>
          <a:prstGeom prst="rect">
            <a:avLst/>
          </a:prstGeom>
          <a:solidFill>
            <a:srgbClr val="FFC000"/>
          </a:solidFill>
        </p:spPr>
        <p:txBody>
          <a:bodyPr spcFirstLastPara="1" vert="horz" wrap="square" lIns="121900" tIns="121900" rIns="121900" bIns="121900" rtlCol="0" anchor="t" anchorCtr="0">
            <a:normAutofit fontScale="90000"/>
          </a:bodyPr>
          <a:lstStyle/>
          <a:p>
            <a:pPr marL="4267093" indent="609585"/>
            <a:r>
              <a:rPr lang="no" dirty="0"/>
              <a:t>Økonomi</a:t>
            </a:r>
            <a:endParaRPr dirty="0"/>
          </a:p>
        </p:txBody>
      </p:sp>
      <p:sp>
        <p:nvSpPr>
          <p:cNvPr id="236" name="Google Shape;236;p40"/>
          <p:cNvSpPr txBox="1">
            <a:spLocks noGrp="1"/>
          </p:cNvSpPr>
          <p:nvPr>
            <p:ph type="body" idx="1"/>
          </p:nvPr>
        </p:nvSpPr>
        <p:spPr>
          <a:xfrm>
            <a:off x="415600" y="1356967"/>
            <a:ext cx="11360800" cy="4555200"/>
          </a:xfrm>
          <a:prstGeom prst="rect">
            <a:avLst/>
          </a:prstGeom>
        </p:spPr>
        <p:txBody>
          <a:bodyPr spcFirstLastPara="1" vert="horz" wrap="square" lIns="121900" tIns="121900" rIns="121900" bIns="121900" rtlCol="0" anchor="t" anchorCtr="0">
            <a:normAutofit/>
          </a:bodyPr>
          <a:lstStyle/>
          <a:p>
            <a:pPr marL="0" indent="0">
              <a:buNone/>
            </a:pPr>
            <a:r>
              <a:rPr lang="no" dirty="0"/>
              <a:t>Kalenderår- budsjettår</a:t>
            </a:r>
            <a:endParaRPr dirty="0"/>
          </a:p>
          <a:p>
            <a:pPr marL="0" indent="0">
              <a:spcBef>
                <a:spcPts val="1600"/>
              </a:spcBef>
              <a:spcAft>
                <a:spcPts val="1600"/>
              </a:spcAft>
              <a:buNone/>
            </a:pPr>
            <a:r>
              <a:rPr lang="no" dirty="0"/>
              <a:t> 	B	</a:t>
            </a:r>
            <a:endParaRPr dirty="0"/>
          </a:p>
        </p:txBody>
      </p:sp>
      <p:sp>
        <p:nvSpPr>
          <p:cNvPr id="237" name="Google Shape;237;p40"/>
          <p:cNvSpPr/>
          <p:nvPr/>
        </p:nvSpPr>
        <p:spPr>
          <a:xfrm>
            <a:off x="880267" y="2006233"/>
            <a:ext cx="4544800" cy="1064400"/>
          </a:xfrm>
          <a:prstGeom prst="homePlate">
            <a:avLst>
              <a:gd name="adj" fmla="val 50000"/>
            </a:avLst>
          </a:prstGeom>
          <a:solidFill>
            <a:srgbClr val="FFE5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no" sz="2400"/>
              <a:t>                         Vår</a:t>
            </a:r>
            <a:endParaRPr sz="2400"/>
          </a:p>
        </p:txBody>
      </p:sp>
      <p:sp>
        <p:nvSpPr>
          <p:cNvPr id="238" name="Google Shape;238;p40"/>
          <p:cNvSpPr/>
          <p:nvPr/>
        </p:nvSpPr>
        <p:spPr>
          <a:xfrm>
            <a:off x="5976200" y="2006233"/>
            <a:ext cx="4544800" cy="1064400"/>
          </a:xfrm>
          <a:prstGeom prst="homePlate">
            <a:avLst>
              <a:gd name="adj" fmla="val 50000"/>
            </a:avLst>
          </a:prstGeom>
          <a:solidFill>
            <a:srgbClr val="FFE5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no" sz="2400"/>
              <a:t>                         Høst</a:t>
            </a:r>
            <a:endParaRPr sz="2400"/>
          </a:p>
        </p:txBody>
      </p:sp>
      <p:sp>
        <p:nvSpPr>
          <p:cNvPr id="239" name="Google Shape;239;p40"/>
          <p:cNvSpPr txBox="1"/>
          <p:nvPr/>
        </p:nvSpPr>
        <p:spPr>
          <a:xfrm>
            <a:off x="1248767" y="3214033"/>
            <a:ext cx="3316400" cy="615513"/>
          </a:xfrm>
          <a:prstGeom prst="rect">
            <a:avLst/>
          </a:prstGeom>
          <a:noFill/>
          <a:ln>
            <a:noFill/>
          </a:ln>
        </p:spPr>
        <p:txBody>
          <a:bodyPr spcFirstLastPara="1" wrap="square" lIns="121900" tIns="121900" rIns="121900" bIns="121900" anchor="t" anchorCtr="0">
            <a:spAutoFit/>
          </a:bodyPr>
          <a:lstStyle/>
          <a:p>
            <a:r>
              <a:rPr lang="no" sz="2400"/>
              <a:t>Telling av elever</a:t>
            </a:r>
            <a:endParaRPr sz="2400"/>
          </a:p>
        </p:txBody>
      </p:sp>
      <p:sp>
        <p:nvSpPr>
          <p:cNvPr id="240" name="Google Shape;240;p40"/>
          <p:cNvSpPr txBox="1"/>
          <p:nvPr/>
        </p:nvSpPr>
        <p:spPr>
          <a:xfrm>
            <a:off x="6324200" y="3214033"/>
            <a:ext cx="3316400" cy="615513"/>
          </a:xfrm>
          <a:prstGeom prst="rect">
            <a:avLst/>
          </a:prstGeom>
          <a:noFill/>
          <a:ln>
            <a:noFill/>
          </a:ln>
        </p:spPr>
        <p:txBody>
          <a:bodyPr spcFirstLastPara="1" wrap="square" lIns="121900" tIns="121900" rIns="121900" bIns="121900" anchor="t" anchorCtr="0">
            <a:spAutoFit/>
          </a:bodyPr>
          <a:lstStyle/>
          <a:p>
            <a:r>
              <a:rPr lang="no" sz="2400"/>
              <a:t>Telling av elever</a:t>
            </a:r>
            <a:endParaRPr sz="2400"/>
          </a:p>
        </p:txBody>
      </p:sp>
      <p:sp>
        <p:nvSpPr>
          <p:cNvPr id="241" name="Google Shape;241;p40"/>
          <p:cNvSpPr txBox="1"/>
          <p:nvPr/>
        </p:nvSpPr>
        <p:spPr>
          <a:xfrm>
            <a:off x="3111700" y="4053401"/>
            <a:ext cx="4380800" cy="615513"/>
          </a:xfrm>
          <a:prstGeom prst="rect">
            <a:avLst/>
          </a:prstGeom>
          <a:solidFill>
            <a:srgbClr val="B6D7A8"/>
          </a:solidFill>
          <a:ln>
            <a:noFill/>
          </a:ln>
        </p:spPr>
        <p:txBody>
          <a:bodyPr spcFirstLastPara="1" wrap="square" lIns="121900" tIns="121900" rIns="121900" bIns="121900" anchor="t" anchorCtr="0">
            <a:spAutoFit/>
          </a:bodyPr>
          <a:lstStyle/>
          <a:p>
            <a:r>
              <a:rPr lang="no" sz="2400"/>
              <a:t>                Budsjettjustering</a:t>
            </a:r>
            <a:endParaRPr sz="2400"/>
          </a:p>
        </p:txBody>
      </p:sp>
      <p:sp>
        <p:nvSpPr>
          <p:cNvPr id="242" name="Google Shape;242;p40"/>
          <p:cNvSpPr txBox="1"/>
          <p:nvPr/>
        </p:nvSpPr>
        <p:spPr>
          <a:xfrm>
            <a:off x="921233" y="5056501"/>
            <a:ext cx="4688000" cy="1354176"/>
          </a:xfrm>
          <a:prstGeom prst="rect">
            <a:avLst/>
          </a:prstGeom>
          <a:noFill/>
          <a:ln>
            <a:noFill/>
          </a:ln>
        </p:spPr>
        <p:txBody>
          <a:bodyPr spcFirstLastPara="1" wrap="square" lIns="121900" tIns="121900" rIns="121900" bIns="121900" anchor="t" anchorCtr="0">
            <a:spAutoFit/>
          </a:bodyPr>
          <a:lstStyle/>
          <a:p>
            <a:r>
              <a:rPr lang="no" sz="2400" b="1" dirty="0"/>
              <a:t>Januar:</a:t>
            </a:r>
            <a:r>
              <a:rPr lang="no" sz="2400" dirty="0"/>
              <a:t> Status på økonomi. </a:t>
            </a:r>
            <a:endParaRPr sz="2400" dirty="0"/>
          </a:p>
          <a:p>
            <a:r>
              <a:rPr lang="no" sz="2400" dirty="0"/>
              <a:t>Ved overskudd/ underskudd satt inn på Fond (disposisjonsfond)</a:t>
            </a:r>
            <a:endParaRPr sz="2400" dirty="0"/>
          </a:p>
        </p:txBody>
      </p:sp>
      <p:sp>
        <p:nvSpPr>
          <p:cNvPr id="243" name="Google Shape;243;p40"/>
          <p:cNvSpPr/>
          <p:nvPr/>
        </p:nvSpPr>
        <p:spPr>
          <a:xfrm>
            <a:off x="5976200" y="5175882"/>
            <a:ext cx="2497600" cy="951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no" sz="2400" dirty="0"/>
              <a:t>Satt inn i fond</a:t>
            </a:r>
            <a:endParaRPr sz="2400" dirty="0"/>
          </a:p>
        </p:txBody>
      </p:sp>
      <p:pic>
        <p:nvPicPr>
          <p:cNvPr id="244" name="Google Shape;244;p40"/>
          <p:cNvPicPr preferRelativeResize="0"/>
          <p:nvPr/>
        </p:nvPicPr>
        <p:blipFill>
          <a:blip r:embed="rId3">
            <a:alphaModFix/>
          </a:blip>
          <a:stretch>
            <a:fillRect/>
          </a:stretch>
        </p:blipFill>
        <p:spPr>
          <a:xfrm>
            <a:off x="9299801" y="3341867"/>
            <a:ext cx="2207900" cy="2207900"/>
          </a:xfrm>
          <a:prstGeom prst="rect">
            <a:avLst/>
          </a:prstGeom>
          <a:noFill/>
          <a:ln>
            <a:noFill/>
          </a:ln>
        </p:spPr>
      </p:pic>
      <p:sp>
        <p:nvSpPr>
          <p:cNvPr id="245" name="Google Shape;245;p40"/>
          <p:cNvSpPr txBox="1"/>
          <p:nvPr/>
        </p:nvSpPr>
        <p:spPr>
          <a:xfrm>
            <a:off x="8966567" y="5316734"/>
            <a:ext cx="2702400" cy="923289"/>
          </a:xfrm>
          <a:prstGeom prst="rect">
            <a:avLst/>
          </a:prstGeom>
          <a:solidFill>
            <a:srgbClr val="9FC3FF"/>
          </a:solidFill>
          <a:ln>
            <a:noFill/>
          </a:ln>
        </p:spPr>
        <p:txBody>
          <a:bodyPr spcFirstLastPara="1" wrap="square" lIns="121900" tIns="121900" rIns="121900" bIns="121900" anchor="t" anchorCtr="0">
            <a:spAutoFit/>
          </a:bodyPr>
          <a:lstStyle/>
          <a:p>
            <a:r>
              <a:rPr lang="no" sz="2400" b="1" dirty="0"/>
              <a:t>    </a:t>
            </a:r>
            <a:r>
              <a:rPr lang="no" sz="2000" b="1" dirty="0"/>
              <a:t>FOND (+ 860 000)</a:t>
            </a:r>
            <a:br>
              <a:rPr lang="no" sz="2000" b="1" dirty="0"/>
            </a:br>
            <a:r>
              <a:rPr lang="no" sz="2000" b="1" dirty="0"/>
              <a:t>     (Vågsbygd skole)</a:t>
            </a:r>
            <a:endParaRPr sz="2000" b="1"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1" name="Google Shape;211;p38"/>
          <p:cNvPicPr preferRelativeResize="0">
            <a:picLocks noGrp="1"/>
          </p:cNvPicPr>
          <p:nvPr>
            <p:ph type="body" idx="1"/>
          </p:nvPr>
        </p:nvPicPr>
        <p:blipFill rotWithShape="1">
          <a:blip r:embed="rId3">
            <a:alphaModFix/>
          </a:blip>
          <a:srcRect/>
          <a:stretch/>
        </p:blipFill>
        <p:spPr>
          <a:xfrm>
            <a:off x="678766" y="2626391"/>
            <a:ext cx="3457600" cy="2222800"/>
          </a:xfrm>
          <a:prstGeom prst="rect">
            <a:avLst/>
          </a:prstGeom>
          <a:noFill/>
          <a:ln>
            <a:noFill/>
          </a:ln>
        </p:spPr>
      </p:pic>
      <p:sp>
        <p:nvSpPr>
          <p:cNvPr id="212" name="Google Shape;212;p38"/>
          <p:cNvSpPr txBox="1"/>
          <p:nvPr/>
        </p:nvSpPr>
        <p:spPr>
          <a:xfrm>
            <a:off x="1285875" y="5381625"/>
            <a:ext cx="2981600" cy="369200"/>
          </a:xfrm>
          <a:prstGeom prst="rect">
            <a:avLst/>
          </a:prstGeom>
          <a:noFill/>
          <a:ln>
            <a:noFill/>
          </a:ln>
        </p:spPr>
        <p:txBody>
          <a:bodyPr spcFirstLastPara="1" wrap="square" lIns="91433" tIns="45700" rIns="91433" bIns="45700" anchor="t" anchorCtr="0">
            <a:noAutofit/>
          </a:bodyPr>
          <a:lstStyle/>
          <a:p>
            <a:r>
              <a:rPr lang="no" sz="1867">
                <a:solidFill>
                  <a:schemeClr val="dk1"/>
                </a:solidFill>
                <a:latin typeface="Calibri"/>
                <a:ea typeface="Calibri"/>
                <a:cs typeface="Calibri"/>
                <a:sym typeface="Calibri"/>
              </a:rPr>
              <a:t>Tildeling pr. elev.</a:t>
            </a:r>
            <a:endParaRPr sz="1867">
              <a:solidFill>
                <a:schemeClr val="dk1"/>
              </a:solidFill>
              <a:latin typeface="Calibri"/>
              <a:ea typeface="Calibri"/>
              <a:cs typeface="Calibri"/>
              <a:sym typeface="Calibri"/>
            </a:endParaRPr>
          </a:p>
        </p:txBody>
      </p:sp>
      <p:pic>
        <p:nvPicPr>
          <p:cNvPr id="213" name="Google Shape;213;p38" descr="Rytterstøtte! – Ullensaker Rideklubb"/>
          <p:cNvPicPr preferRelativeResize="0"/>
          <p:nvPr/>
        </p:nvPicPr>
        <p:blipFill rotWithShape="1">
          <a:blip r:embed="rId4">
            <a:alphaModFix/>
          </a:blip>
          <a:srcRect/>
          <a:stretch/>
        </p:blipFill>
        <p:spPr>
          <a:xfrm>
            <a:off x="4361208" y="2858081"/>
            <a:ext cx="3178873" cy="2222728"/>
          </a:xfrm>
          <a:prstGeom prst="rect">
            <a:avLst/>
          </a:prstGeom>
          <a:noFill/>
          <a:ln>
            <a:noFill/>
          </a:ln>
        </p:spPr>
      </p:pic>
      <p:sp>
        <p:nvSpPr>
          <p:cNvPr id="214" name="Google Shape;214;p38"/>
          <p:cNvSpPr txBox="1"/>
          <p:nvPr/>
        </p:nvSpPr>
        <p:spPr>
          <a:xfrm>
            <a:off x="3459700" y="5381633"/>
            <a:ext cx="4305223" cy="866569"/>
          </a:xfrm>
          <a:prstGeom prst="rect">
            <a:avLst/>
          </a:prstGeom>
          <a:solidFill>
            <a:srgbClr val="FCE5CD"/>
          </a:solidFill>
          <a:ln>
            <a:noFill/>
          </a:ln>
        </p:spPr>
        <p:txBody>
          <a:bodyPr spcFirstLastPara="1" wrap="square" lIns="91433" tIns="45700" rIns="91433" bIns="45700" anchor="t" anchorCtr="0">
            <a:noAutofit/>
          </a:bodyPr>
          <a:lstStyle/>
          <a:p>
            <a:r>
              <a:rPr lang="no" sz="4400" dirty="0">
                <a:solidFill>
                  <a:schemeClr val="dk1"/>
                </a:solidFill>
                <a:latin typeface="Calibri"/>
                <a:ea typeface="Calibri"/>
                <a:cs typeface="Calibri"/>
                <a:sym typeface="Calibri"/>
              </a:rPr>
              <a:t>70 000 kr pr. elev</a:t>
            </a:r>
            <a:endParaRPr sz="4400" dirty="0">
              <a:solidFill>
                <a:schemeClr val="dk1"/>
              </a:solidFill>
              <a:latin typeface="Calibri"/>
              <a:ea typeface="Calibri"/>
              <a:cs typeface="Calibri"/>
              <a:sym typeface="Calibri"/>
            </a:endParaRPr>
          </a:p>
        </p:txBody>
      </p:sp>
      <p:graphicFrame>
        <p:nvGraphicFramePr>
          <p:cNvPr id="215" name="Google Shape;215;p38"/>
          <p:cNvGraphicFramePr/>
          <p:nvPr>
            <p:extLst>
              <p:ext uri="{D42A27DB-BD31-4B8C-83A1-F6EECF244321}">
                <p14:modId xmlns:p14="http://schemas.microsoft.com/office/powerpoint/2010/main" val="3670792765"/>
              </p:ext>
            </p:extLst>
          </p:nvPr>
        </p:nvGraphicFramePr>
        <p:xfrm>
          <a:off x="7798526" y="1912907"/>
          <a:ext cx="2983898" cy="1977931"/>
        </p:xfrm>
        <a:graphic>
          <a:graphicData uri="http://schemas.openxmlformats.org/drawingml/2006/table">
            <a:tbl>
              <a:tblPr>
                <a:noFill/>
              </a:tblPr>
              <a:tblGrid>
                <a:gridCol w="2983898">
                  <a:extLst>
                    <a:ext uri="{9D8B030D-6E8A-4147-A177-3AD203B41FA5}">
                      <a16:colId xmlns:a16="http://schemas.microsoft.com/office/drawing/2014/main" val="20000"/>
                    </a:ext>
                  </a:extLst>
                </a:gridCol>
              </a:tblGrid>
              <a:tr h="1124491">
                <a:tc>
                  <a:txBody>
                    <a:bodyPr/>
                    <a:lstStyle/>
                    <a:p>
                      <a:pPr marL="0" lvl="0" indent="0" algn="l" rtl="0">
                        <a:spcBef>
                          <a:spcPts val="0"/>
                        </a:spcBef>
                        <a:spcAft>
                          <a:spcPts val="0"/>
                        </a:spcAft>
                        <a:buNone/>
                      </a:pPr>
                      <a:r>
                        <a:rPr lang="no" sz="2400" b="1" dirty="0"/>
                        <a:t>Sosioøkonomisk tildeling </a:t>
                      </a:r>
                      <a:endParaRPr sz="2400" b="1" dirty="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6350" cap="flat" cmpd="sng">
                      <a:solidFill>
                        <a:schemeClr val="dk1"/>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35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o" sz="2400" dirty="0"/>
                        <a:t>Kr 1 754 000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o" sz="2400" dirty="0"/>
                    </a:p>
                  </a:txBody>
                  <a:tcPr marL="121920" marR="121920" marT="60960" marB="60960">
                    <a:lnT w="6350" cap="flat" cmpd="sng" algn="ctr">
                      <a:solidFill>
                        <a:schemeClr val="dk1"/>
                      </a:solidFill>
                      <a:prstDash val="solid"/>
                      <a:round/>
                      <a:headEnd type="none" w="sm" len="sm"/>
                      <a:tailEnd type="none" w="sm" len="sm"/>
                    </a:lnT>
                    <a:solidFill>
                      <a:srgbClr val="92D050"/>
                    </a:solidFill>
                  </a:tcPr>
                </a:tc>
                <a:extLst>
                  <a:ext uri="{0D108BD9-81ED-4DB2-BD59-A6C34878D82A}">
                    <a16:rowId xmlns:a16="http://schemas.microsoft.com/office/drawing/2014/main" val="10001"/>
                  </a:ext>
                </a:extLst>
              </a:tr>
            </a:tbl>
          </a:graphicData>
        </a:graphic>
      </p:graphicFrame>
      <p:sp>
        <p:nvSpPr>
          <p:cNvPr id="216" name="Google Shape;216;p38"/>
          <p:cNvSpPr/>
          <p:nvPr/>
        </p:nvSpPr>
        <p:spPr>
          <a:xfrm>
            <a:off x="8413291" y="5242718"/>
            <a:ext cx="3178867" cy="1193800"/>
          </a:xfrm>
          <a:prstGeom prst="flowChartPunchedTap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no" sz="2400" dirty="0"/>
              <a:t>           </a:t>
            </a:r>
          </a:p>
          <a:p>
            <a:r>
              <a:rPr lang="no" sz="2400" b="1" dirty="0"/>
              <a:t> kr 37 millioner </a:t>
            </a:r>
          </a:p>
          <a:p>
            <a:r>
              <a:rPr lang="no" sz="2400" b="1" dirty="0"/>
              <a:t>         </a:t>
            </a:r>
            <a:endParaRPr sz="2400" b="1" dirty="0"/>
          </a:p>
        </p:txBody>
      </p:sp>
      <p:sp>
        <p:nvSpPr>
          <p:cNvPr id="4" name="Tittel 1">
            <a:extLst>
              <a:ext uri="{FF2B5EF4-FFF2-40B4-BE49-F238E27FC236}">
                <a16:creationId xmlns:a16="http://schemas.microsoft.com/office/drawing/2014/main" id="{4768BB80-AA8C-AEE3-75BE-0CC037D58A1A}"/>
              </a:ext>
            </a:extLst>
          </p:cNvPr>
          <p:cNvSpPr>
            <a:spLocks noGrp="1"/>
          </p:cNvSpPr>
          <p:nvPr>
            <p:ph type="title"/>
          </p:nvPr>
        </p:nvSpPr>
        <p:spPr>
          <a:xfrm>
            <a:off x="838200" y="365125"/>
            <a:ext cx="10515600" cy="1325563"/>
          </a:xfrm>
          <a:solidFill>
            <a:schemeClr val="accent2">
              <a:lumMod val="60000"/>
              <a:lumOff val="40000"/>
            </a:schemeClr>
          </a:solidFill>
        </p:spPr>
        <p:txBody>
          <a:bodyPr/>
          <a:lstStyle/>
          <a:p>
            <a:pPr algn="ctr"/>
            <a:r>
              <a:rPr lang="nb-NO" b="1" dirty="0"/>
              <a:t>Budsjettmodell- skole (24)</a:t>
            </a:r>
            <a:endParaRPr lang="no-NO" b="1" dirty="0"/>
          </a:p>
        </p:txBody>
      </p:sp>
      <p:sp>
        <p:nvSpPr>
          <p:cNvPr id="5" name="TekstSylinder 4">
            <a:extLst>
              <a:ext uri="{FF2B5EF4-FFF2-40B4-BE49-F238E27FC236}">
                <a16:creationId xmlns:a16="http://schemas.microsoft.com/office/drawing/2014/main" id="{01D19A98-7C60-95E1-6529-91A8C1DF1B79}"/>
              </a:ext>
            </a:extLst>
          </p:cNvPr>
          <p:cNvSpPr txBox="1"/>
          <p:nvPr/>
        </p:nvSpPr>
        <p:spPr>
          <a:xfrm>
            <a:off x="9221746" y="3553097"/>
            <a:ext cx="2678518" cy="646331"/>
          </a:xfrm>
          <a:prstGeom prst="rect">
            <a:avLst/>
          </a:prstGeom>
          <a:solidFill>
            <a:srgbClr val="FFFF00"/>
          </a:solidFill>
        </p:spPr>
        <p:txBody>
          <a:bodyPr wrap="square" rtlCol="0">
            <a:spAutoFit/>
          </a:bodyPr>
          <a:lstStyle/>
          <a:p>
            <a:r>
              <a:rPr lang="nb-NO" dirty="0"/>
              <a:t>Særskilt norsk</a:t>
            </a:r>
          </a:p>
          <a:p>
            <a:r>
              <a:rPr lang="nb-NO" dirty="0"/>
              <a:t>Kr 1 181 000 kr </a:t>
            </a:r>
            <a:endParaRPr lang="no-NO" dirty="0"/>
          </a:p>
        </p:txBody>
      </p:sp>
      <p:sp>
        <p:nvSpPr>
          <p:cNvPr id="2" name="TekstSylinder 1">
            <a:extLst>
              <a:ext uri="{FF2B5EF4-FFF2-40B4-BE49-F238E27FC236}">
                <a16:creationId xmlns:a16="http://schemas.microsoft.com/office/drawing/2014/main" id="{CECE735A-FB8B-99A6-D11E-ADF4F6F44178}"/>
              </a:ext>
            </a:extLst>
          </p:cNvPr>
          <p:cNvSpPr txBox="1"/>
          <p:nvPr/>
        </p:nvSpPr>
        <p:spPr>
          <a:xfrm>
            <a:off x="8297333" y="4477048"/>
            <a:ext cx="1970073" cy="923330"/>
          </a:xfrm>
          <a:prstGeom prst="rect">
            <a:avLst/>
          </a:prstGeom>
          <a:solidFill>
            <a:schemeClr val="accent1">
              <a:lumMod val="40000"/>
              <a:lumOff val="60000"/>
            </a:schemeClr>
          </a:solidFill>
          <a:ln w="3175">
            <a:solidFill>
              <a:schemeClr val="tx1"/>
            </a:solidFill>
          </a:ln>
        </p:spPr>
        <p:txBody>
          <a:bodyPr wrap="square" rtlCol="0">
            <a:spAutoFit/>
          </a:bodyPr>
          <a:lstStyle/>
          <a:p>
            <a:r>
              <a:rPr lang="nb-NO" dirty="0"/>
              <a:t>Helse- DIAGNOSE</a:t>
            </a:r>
            <a:br>
              <a:rPr lang="nb-NO" dirty="0"/>
            </a:br>
            <a:r>
              <a:rPr lang="nb-NO" dirty="0"/>
              <a:t>kr 400 000</a:t>
            </a:r>
          </a:p>
          <a:p>
            <a:endParaRPr lang="no-NO"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5"/>
          <p:cNvSpPr txBox="1">
            <a:spLocks noGrp="1"/>
          </p:cNvSpPr>
          <p:nvPr>
            <p:ph type="title"/>
          </p:nvPr>
        </p:nvSpPr>
        <p:spPr>
          <a:xfrm>
            <a:off x="388933" y="382971"/>
            <a:ext cx="10972800" cy="1143200"/>
          </a:xfrm>
          <a:prstGeom prst="rect">
            <a:avLst/>
          </a:prstGeom>
          <a:solidFill>
            <a:schemeClr val="accent6"/>
          </a:solidFill>
          <a:ln w="25400" cap="flat" cmpd="sng">
            <a:solidFill>
              <a:srgbClr val="B46D33"/>
            </a:solidFill>
            <a:prstDash val="solid"/>
            <a:round/>
            <a:headEnd type="none" w="sm" len="sm"/>
            <a:tailEnd type="none" w="sm" len="sm"/>
          </a:ln>
        </p:spPr>
        <p:txBody>
          <a:bodyPr spcFirstLastPara="1" vert="horz" wrap="square" lIns="121900" tIns="60933" rIns="121900" bIns="60933" rtlCol="0" anchor="ctr" anchorCtr="0">
            <a:noAutofit/>
          </a:bodyPr>
          <a:lstStyle/>
          <a:p>
            <a:pPr algn="ctr">
              <a:spcBef>
                <a:spcPts val="0"/>
              </a:spcBef>
              <a:buClr>
                <a:schemeClr val="lt1"/>
              </a:buClr>
              <a:buSzPts val="4400"/>
            </a:pPr>
            <a:r>
              <a:rPr lang="no">
                <a:solidFill>
                  <a:schemeClr val="lt1"/>
                </a:solidFill>
                <a:latin typeface="Calibri"/>
                <a:ea typeface="Calibri"/>
                <a:cs typeface="Calibri"/>
                <a:sym typeface="Calibri"/>
              </a:rPr>
              <a:t>Hva </a:t>
            </a:r>
            <a:r>
              <a:rPr lang="no" b="1">
                <a:solidFill>
                  <a:srgbClr val="FF0000"/>
                </a:solidFill>
                <a:latin typeface="Calibri"/>
                <a:ea typeface="Calibri"/>
                <a:cs typeface="Calibri"/>
                <a:sym typeface="Calibri"/>
              </a:rPr>
              <a:t>må</a:t>
            </a:r>
            <a:r>
              <a:rPr lang="no">
                <a:solidFill>
                  <a:schemeClr val="lt1"/>
                </a:solidFill>
                <a:latin typeface="Calibri"/>
                <a:ea typeface="Calibri"/>
                <a:cs typeface="Calibri"/>
                <a:sym typeface="Calibri"/>
              </a:rPr>
              <a:t> vi bruke penger på?</a:t>
            </a:r>
            <a:endParaRPr/>
          </a:p>
        </p:txBody>
      </p:sp>
      <p:sp>
        <p:nvSpPr>
          <p:cNvPr id="311" name="Google Shape;311;p45"/>
          <p:cNvSpPr/>
          <p:nvPr/>
        </p:nvSpPr>
        <p:spPr>
          <a:xfrm>
            <a:off x="2151699" y="1507727"/>
            <a:ext cx="3379392" cy="1992937"/>
          </a:xfrm>
          <a:prstGeom prst="cloud">
            <a:avLst/>
          </a:prstGeom>
          <a:solidFill>
            <a:schemeClr val="accent1"/>
          </a:solidFill>
          <a:ln w="25400" cap="flat" cmpd="sng">
            <a:solidFill>
              <a:srgbClr val="395E89"/>
            </a:solidFill>
            <a:prstDash val="solid"/>
            <a:round/>
            <a:headEnd type="none" w="sm" len="sm"/>
            <a:tailEnd type="none" w="sm" len="sm"/>
          </a:ln>
        </p:spPr>
        <p:txBody>
          <a:bodyPr spcFirstLastPara="1" wrap="square" lIns="121900" tIns="60933" rIns="121900" bIns="60933" anchor="ctr" anchorCtr="0">
            <a:noAutofit/>
          </a:bodyPr>
          <a:lstStyle/>
          <a:p>
            <a:pPr algn="ctr"/>
            <a:endParaRPr sz="2400">
              <a:solidFill>
                <a:schemeClr val="lt1"/>
              </a:solidFill>
              <a:latin typeface="Calibri"/>
              <a:ea typeface="Calibri"/>
              <a:cs typeface="Calibri"/>
              <a:sym typeface="Calibri"/>
            </a:endParaRPr>
          </a:p>
        </p:txBody>
      </p:sp>
      <p:sp>
        <p:nvSpPr>
          <p:cNvPr id="312" name="Google Shape;312;p45"/>
          <p:cNvSpPr txBox="1"/>
          <p:nvPr/>
        </p:nvSpPr>
        <p:spPr>
          <a:xfrm>
            <a:off x="2625633" y="1789611"/>
            <a:ext cx="2024211" cy="613955"/>
          </a:xfrm>
          <a:prstGeom prst="rect">
            <a:avLst/>
          </a:prstGeom>
          <a:noFill/>
          <a:ln>
            <a:noFill/>
          </a:ln>
        </p:spPr>
        <p:txBody>
          <a:bodyPr spcFirstLastPara="1" wrap="square" lIns="121900" tIns="60933" rIns="121900" bIns="60933" anchor="t" anchorCtr="0">
            <a:noAutofit/>
          </a:bodyPr>
          <a:lstStyle/>
          <a:p>
            <a:r>
              <a:rPr lang="no" b="1" dirty="0">
                <a:solidFill>
                  <a:schemeClr val="lt1"/>
                </a:solidFill>
                <a:latin typeface="Calibri"/>
                <a:ea typeface="Calibri"/>
                <a:cs typeface="Calibri"/>
                <a:sym typeface="Calibri"/>
              </a:rPr>
              <a:t>Drift </a:t>
            </a:r>
            <a:endParaRPr dirty="0"/>
          </a:p>
          <a:p>
            <a:r>
              <a:rPr lang="no" dirty="0">
                <a:solidFill>
                  <a:schemeClr val="lt1"/>
                </a:solidFill>
                <a:latin typeface="Calibri"/>
                <a:ea typeface="Calibri"/>
                <a:cs typeface="Calibri"/>
                <a:sym typeface="Calibri"/>
              </a:rPr>
              <a:t>Bøker, digitale ressurser,utstyr,  m.m</a:t>
            </a:r>
            <a:endParaRPr dirty="0">
              <a:solidFill>
                <a:schemeClr val="lt1"/>
              </a:solidFill>
              <a:latin typeface="Calibri"/>
              <a:ea typeface="Calibri"/>
              <a:cs typeface="Calibri"/>
              <a:sym typeface="Calibri"/>
            </a:endParaRPr>
          </a:p>
        </p:txBody>
      </p:sp>
      <p:sp>
        <p:nvSpPr>
          <p:cNvPr id="313" name="Google Shape;313;p45"/>
          <p:cNvSpPr/>
          <p:nvPr/>
        </p:nvSpPr>
        <p:spPr>
          <a:xfrm>
            <a:off x="4649844" y="2569823"/>
            <a:ext cx="4701995" cy="2420188"/>
          </a:xfrm>
          <a:prstGeom prst="cloud">
            <a:avLst/>
          </a:prstGeom>
          <a:solidFill>
            <a:schemeClr val="accent3"/>
          </a:solidFill>
          <a:ln w="25400" cap="flat" cmpd="sng">
            <a:solidFill>
              <a:srgbClr val="718840"/>
            </a:solidFill>
            <a:prstDash val="solid"/>
            <a:round/>
            <a:headEnd type="none" w="sm" len="sm"/>
            <a:tailEnd type="none" w="sm" len="sm"/>
          </a:ln>
        </p:spPr>
        <p:txBody>
          <a:bodyPr spcFirstLastPara="1" wrap="square" lIns="121900" tIns="60933" rIns="121900" bIns="60933" anchor="ctr" anchorCtr="0">
            <a:noAutofit/>
          </a:bodyPr>
          <a:lstStyle/>
          <a:p>
            <a:pPr algn="ctr"/>
            <a:r>
              <a:rPr lang="no" dirty="0">
                <a:solidFill>
                  <a:schemeClr val="lt1"/>
                </a:solidFill>
                <a:latin typeface="Calibri"/>
                <a:ea typeface="Calibri"/>
                <a:cs typeface="Calibri"/>
                <a:sym typeface="Calibri"/>
              </a:rPr>
              <a:t>2 pedagog (kontaktlærere) i hver klasse</a:t>
            </a:r>
            <a:endParaRPr dirty="0">
              <a:solidFill>
                <a:schemeClr val="lt1"/>
              </a:solidFill>
              <a:latin typeface="Calibri"/>
              <a:ea typeface="Calibri"/>
              <a:cs typeface="Calibri"/>
              <a:sym typeface="Calibri"/>
            </a:endParaRPr>
          </a:p>
        </p:txBody>
      </p:sp>
      <p:sp>
        <p:nvSpPr>
          <p:cNvPr id="314" name="Google Shape;314;p45"/>
          <p:cNvSpPr/>
          <p:nvPr/>
        </p:nvSpPr>
        <p:spPr>
          <a:xfrm>
            <a:off x="4815364" y="4051747"/>
            <a:ext cx="2199048" cy="1298526"/>
          </a:xfrm>
          <a:prstGeom prst="cloud">
            <a:avLst/>
          </a:prstGeom>
          <a:solidFill>
            <a:schemeClr val="accent4"/>
          </a:solidFill>
          <a:ln w="25400" cap="flat" cmpd="sng">
            <a:solidFill>
              <a:srgbClr val="5D4876"/>
            </a:solidFill>
            <a:prstDash val="solid"/>
            <a:round/>
            <a:headEnd type="none" w="sm" len="sm"/>
            <a:tailEnd type="none" w="sm" len="sm"/>
          </a:ln>
        </p:spPr>
        <p:txBody>
          <a:bodyPr spcFirstLastPara="1" wrap="square" lIns="121900" tIns="60933" rIns="121900" bIns="60933" anchor="ctr" anchorCtr="0">
            <a:noAutofit/>
          </a:bodyPr>
          <a:lstStyle/>
          <a:p>
            <a:pPr algn="ctr"/>
            <a:endParaRPr sz="2400" dirty="0">
              <a:solidFill>
                <a:schemeClr val="lt1"/>
              </a:solidFill>
              <a:latin typeface="Calibri"/>
              <a:ea typeface="Calibri"/>
              <a:cs typeface="Calibri"/>
              <a:sym typeface="Calibri"/>
            </a:endParaRPr>
          </a:p>
          <a:p>
            <a:pPr algn="ctr"/>
            <a:r>
              <a:rPr lang="no" sz="1600" dirty="0">
                <a:solidFill>
                  <a:schemeClr val="lt1"/>
                </a:solidFill>
                <a:latin typeface="Calibri"/>
                <a:cs typeface="Calibri"/>
                <a:sym typeface="Calibri"/>
              </a:rPr>
              <a:t>Individuelt tilrettelagt opplæring</a:t>
            </a:r>
          </a:p>
          <a:p>
            <a:pPr algn="ctr"/>
            <a:endParaRPr sz="1600" dirty="0"/>
          </a:p>
        </p:txBody>
      </p:sp>
      <p:sp>
        <p:nvSpPr>
          <p:cNvPr id="315" name="Google Shape;315;p45"/>
          <p:cNvSpPr/>
          <p:nvPr/>
        </p:nvSpPr>
        <p:spPr>
          <a:xfrm>
            <a:off x="6825063" y="1465356"/>
            <a:ext cx="3379392" cy="1274400"/>
          </a:xfrm>
          <a:prstGeom prst="cloud">
            <a:avLst/>
          </a:prstGeom>
          <a:gradFill>
            <a:gsLst>
              <a:gs pos="0">
                <a:srgbClr val="FFA09D"/>
              </a:gs>
              <a:gs pos="35000">
                <a:srgbClr val="FFBCBC"/>
              </a:gs>
              <a:gs pos="100000">
                <a:srgbClr val="FFE2E2"/>
              </a:gs>
            </a:gsLst>
            <a:lin ang="16200038" scaled="0"/>
          </a:gradFill>
          <a:ln w="9525" cap="flat" cmpd="sng">
            <a:solidFill>
              <a:srgbClr val="BD4B48"/>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121900" tIns="60933" rIns="121900" bIns="60933" anchor="ctr" anchorCtr="0">
            <a:noAutofit/>
          </a:bodyPr>
          <a:lstStyle/>
          <a:p>
            <a:pPr algn="ctr"/>
            <a:r>
              <a:rPr lang="no" dirty="0">
                <a:solidFill>
                  <a:schemeClr val="dk1"/>
                </a:solidFill>
                <a:latin typeface="Calibri"/>
                <a:ea typeface="Calibri"/>
                <a:cs typeface="Calibri"/>
                <a:sym typeface="Calibri"/>
              </a:rPr>
              <a:t>Administrasjon</a:t>
            </a:r>
          </a:p>
          <a:p>
            <a:pPr algn="ctr"/>
            <a:r>
              <a:rPr lang="no" dirty="0">
                <a:solidFill>
                  <a:schemeClr val="dk1"/>
                </a:solidFill>
                <a:latin typeface="Calibri"/>
                <a:ea typeface="Calibri"/>
                <a:cs typeface="Calibri"/>
                <a:sym typeface="Calibri"/>
              </a:rPr>
              <a:t>TPO- koordinator</a:t>
            </a:r>
          </a:p>
          <a:p>
            <a:pPr algn="ctr"/>
            <a:r>
              <a:rPr lang="no" dirty="0">
                <a:solidFill>
                  <a:schemeClr val="dk1"/>
                </a:solidFill>
                <a:latin typeface="Calibri"/>
                <a:ea typeface="Calibri"/>
                <a:cs typeface="Calibri"/>
                <a:sym typeface="Calibri"/>
              </a:rPr>
              <a:t>(sosiallærer)</a:t>
            </a:r>
            <a:endParaRPr dirty="0">
              <a:solidFill>
                <a:schemeClr val="dk1"/>
              </a:solidFill>
              <a:latin typeface="Calibri"/>
              <a:ea typeface="Calibri"/>
              <a:cs typeface="Calibri"/>
              <a:sym typeface="Calibri"/>
            </a:endParaRPr>
          </a:p>
        </p:txBody>
      </p:sp>
      <p:sp>
        <p:nvSpPr>
          <p:cNvPr id="316" name="Google Shape;316;p45"/>
          <p:cNvSpPr/>
          <p:nvPr/>
        </p:nvSpPr>
        <p:spPr>
          <a:xfrm>
            <a:off x="1946365" y="4626599"/>
            <a:ext cx="2823537" cy="2123856"/>
          </a:xfrm>
          <a:prstGeom prst="cloud">
            <a:avLst/>
          </a:prstGeom>
          <a:solidFill>
            <a:schemeClr val="accent2"/>
          </a:solidFill>
          <a:ln w="25400" cap="flat" cmpd="sng">
            <a:solidFill>
              <a:srgbClr val="8C3A38"/>
            </a:solidFill>
            <a:prstDash val="solid"/>
            <a:round/>
            <a:headEnd type="none" w="sm" len="sm"/>
            <a:tailEnd type="none" w="sm" len="sm"/>
          </a:ln>
        </p:spPr>
        <p:txBody>
          <a:bodyPr spcFirstLastPara="1" wrap="square" lIns="121900" tIns="60933" rIns="121900" bIns="60933" anchor="ctr" anchorCtr="0">
            <a:noAutofit/>
          </a:bodyPr>
          <a:lstStyle/>
          <a:p>
            <a:pPr algn="ctr"/>
            <a:endParaRPr lang="no" sz="2400" dirty="0">
              <a:solidFill>
                <a:schemeClr val="lt1"/>
              </a:solidFill>
              <a:latin typeface="Calibri"/>
              <a:ea typeface="Calibri"/>
              <a:cs typeface="Calibri"/>
              <a:sym typeface="Calibri"/>
            </a:endParaRPr>
          </a:p>
          <a:p>
            <a:pPr algn="ctr"/>
            <a:r>
              <a:rPr lang="no" dirty="0">
                <a:solidFill>
                  <a:schemeClr val="lt1"/>
                </a:solidFill>
                <a:latin typeface="Calibri"/>
                <a:ea typeface="Calibri"/>
                <a:cs typeface="Calibri"/>
                <a:sym typeface="Calibri"/>
              </a:rPr>
              <a:t>Funksjonstillegg</a:t>
            </a:r>
          </a:p>
          <a:p>
            <a:pPr algn="ctr"/>
            <a:r>
              <a:rPr lang="no" dirty="0">
                <a:solidFill>
                  <a:schemeClr val="lt1"/>
                </a:solidFill>
                <a:latin typeface="Calibri"/>
                <a:ea typeface="Calibri"/>
                <a:cs typeface="Calibri"/>
                <a:sym typeface="Calibri"/>
              </a:rPr>
              <a:t>Kontaktlærer</a:t>
            </a:r>
          </a:p>
          <a:p>
            <a:pPr algn="ctr"/>
            <a:r>
              <a:rPr lang="no" dirty="0">
                <a:solidFill>
                  <a:schemeClr val="lt1"/>
                </a:solidFill>
                <a:latin typeface="Calibri"/>
                <a:ea typeface="Calibri"/>
                <a:cs typeface="Calibri"/>
                <a:sym typeface="Calibri"/>
              </a:rPr>
              <a:t>tillegg</a:t>
            </a:r>
            <a:br>
              <a:rPr lang="no" dirty="0">
                <a:solidFill>
                  <a:schemeClr val="lt1"/>
                </a:solidFill>
                <a:latin typeface="Calibri"/>
                <a:ea typeface="Calibri"/>
                <a:cs typeface="Calibri"/>
                <a:sym typeface="Calibri"/>
              </a:rPr>
            </a:br>
            <a:endParaRPr lang="no" dirty="0">
              <a:solidFill>
                <a:schemeClr val="lt1"/>
              </a:solidFill>
              <a:latin typeface="Calibri"/>
              <a:ea typeface="Calibri"/>
              <a:cs typeface="Calibri"/>
              <a:sym typeface="Calibri"/>
            </a:endParaRPr>
          </a:p>
          <a:p>
            <a:pPr algn="ctr"/>
            <a:endParaRPr lang="no" sz="2400" dirty="0">
              <a:solidFill>
                <a:schemeClr val="lt1"/>
              </a:solidFill>
              <a:latin typeface="Calibri"/>
              <a:ea typeface="Calibri"/>
              <a:cs typeface="Calibri"/>
              <a:sym typeface="Calibri"/>
            </a:endParaRPr>
          </a:p>
          <a:p>
            <a:pPr algn="ctr"/>
            <a:r>
              <a:rPr lang="no" dirty="0">
                <a:solidFill>
                  <a:schemeClr val="lt1"/>
                </a:solidFill>
                <a:latin typeface="Calibri"/>
                <a:ea typeface="Calibri"/>
                <a:cs typeface="Calibri"/>
                <a:sym typeface="Calibri"/>
              </a:rPr>
              <a:t>, </a:t>
            </a:r>
            <a:endParaRPr dirty="0">
              <a:solidFill>
                <a:schemeClr val="lt1"/>
              </a:solidFill>
              <a:latin typeface="Calibri"/>
              <a:ea typeface="Calibri"/>
              <a:cs typeface="Calibri"/>
              <a:sym typeface="Calibri"/>
            </a:endParaRPr>
          </a:p>
        </p:txBody>
      </p:sp>
      <p:sp>
        <p:nvSpPr>
          <p:cNvPr id="319" name="Google Shape;319;p45"/>
          <p:cNvSpPr/>
          <p:nvPr/>
        </p:nvSpPr>
        <p:spPr>
          <a:xfrm>
            <a:off x="9322384" y="2949481"/>
            <a:ext cx="1824192" cy="1452701"/>
          </a:xfrm>
          <a:prstGeom prst="cloud">
            <a:avLst/>
          </a:prstGeom>
          <a:solidFill>
            <a:schemeClr val="accent1"/>
          </a:solidFill>
          <a:ln w="25400" cap="flat" cmpd="sng">
            <a:solidFill>
              <a:srgbClr val="395E89"/>
            </a:solidFill>
            <a:prstDash val="solid"/>
            <a:round/>
            <a:headEnd type="none" w="sm" len="sm"/>
            <a:tailEnd type="none" w="sm" len="sm"/>
          </a:ln>
        </p:spPr>
        <p:txBody>
          <a:bodyPr spcFirstLastPara="1" wrap="square" lIns="121900" tIns="60933" rIns="121900" bIns="60933" anchor="ctr" anchorCtr="0">
            <a:noAutofit/>
          </a:bodyPr>
          <a:lstStyle/>
          <a:p>
            <a:pPr algn="ctr"/>
            <a:r>
              <a:rPr lang="no" dirty="0">
                <a:solidFill>
                  <a:schemeClr val="lt1"/>
                </a:solidFill>
                <a:latin typeface="Calibri"/>
                <a:ea typeface="Calibri"/>
                <a:cs typeface="Calibri"/>
                <a:sym typeface="Calibri"/>
              </a:rPr>
              <a:t>Vikarer</a:t>
            </a:r>
            <a:endParaRPr dirty="0">
              <a:solidFill>
                <a:schemeClr val="lt1"/>
              </a:solidFill>
              <a:latin typeface="Calibri"/>
              <a:ea typeface="Calibri"/>
              <a:cs typeface="Calibri"/>
              <a:sym typeface="Calibri"/>
            </a:endParaRPr>
          </a:p>
        </p:txBody>
      </p:sp>
      <p:pic>
        <p:nvPicPr>
          <p:cNvPr id="2" name="Bilde 1">
            <a:extLst>
              <a:ext uri="{FF2B5EF4-FFF2-40B4-BE49-F238E27FC236}">
                <a16:creationId xmlns:a16="http://schemas.microsoft.com/office/drawing/2014/main" id="{EF7939BA-8F2C-6110-F9B6-C1D97AF998E3}"/>
              </a:ext>
            </a:extLst>
          </p:cNvPr>
          <p:cNvPicPr>
            <a:picLocks noChangeAspect="1"/>
          </p:cNvPicPr>
          <p:nvPr/>
        </p:nvPicPr>
        <p:blipFill>
          <a:blip r:embed="rId3"/>
          <a:stretch>
            <a:fillRect/>
          </a:stretch>
        </p:blipFill>
        <p:spPr>
          <a:xfrm>
            <a:off x="9351839" y="4561581"/>
            <a:ext cx="1851527" cy="2176530"/>
          </a:xfrm>
          <a:prstGeom prst="rect">
            <a:avLst/>
          </a:prstGeom>
        </p:spPr>
      </p:pic>
      <p:sp>
        <p:nvSpPr>
          <p:cNvPr id="3" name="Rektangel: avrundede hjørner 2">
            <a:extLst>
              <a:ext uri="{FF2B5EF4-FFF2-40B4-BE49-F238E27FC236}">
                <a16:creationId xmlns:a16="http://schemas.microsoft.com/office/drawing/2014/main" id="{384489C1-8953-DC26-FED7-354845BCE93F}"/>
              </a:ext>
            </a:extLst>
          </p:cNvPr>
          <p:cNvSpPr/>
          <p:nvPr/>
        </p:nvSpPr>
        <p:spPr>
          <a:xfrm>
            <a:off x="5531091" y="5775158"/>
            <a:ext cx="3168772" cy="10828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t>Mellomlegg- refusjoner. (16 dager, sykemelding, foreldrepenger)</a:t>
            </a:r>
            <a:endParaRPr lang="no-NO" dirty="0"/>
          </a:p>
        </p:txBody>
      </p:sp>
      <p:pic>
        <p:nvPicPr>
          <p:cNvPr id="310" name="Google Shape;310;p45" descr="Bilderesultat for pengesekk">
            <a:hlinkClick r:id="rId4"/>
          </p:cNvPr>
          <p:cNvPicPr preferRelativeResize="0"/>
          <p:nvPr/>
        </p:nvPicPr>
        <p:blipFill rotWithShape="1">
          <a:blip r:embed="rId5">
            <a:alphaModFix/>
          </a:blip>
          <a:srcRect/>
          <a:stretch/>
        </p:blipFill>
        <p:spPr>
          <a:xfrm>
            <a:off x="142507" y="2739756"/>
            <a:ext cx="2483126" cy="21238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2CB9475-107A-9BF9-1863-DEADD1C61D0C}"/>
              </a:ext>
            </a:extLst>
          </p:cNvPr>
          <p:cNvPicPr>
            <a:picLocks noChangeAspect="1"/>
          </p:cNvPicPr>
          <p:nvPr/>
        </p:nvPicPr>
        <p:blipFill>
          <a:blip r:embed="rId2"/>
          <a:stretch>
            <a:fillRect/>
          </a:stretch>
        </p:blipFill>
        <p:spPr>
          <a:xfrm>
            <a:off x="18421" y="0"/>
            <a:ext cx="12155158" cy="6858000"/>
          </a:xfrm>
          <a:prstGeom prst="rect">
            <a:avLst/>
          </a:prstGeom>
        </p:spPr>
      </p:pic>
    </p:spTree>
    <p:extLst>
      <p:ext uri="{BB962C8B-B14F-4D97-AF65-F5344CB8AC3E}">
        <p14:creationId xmlns:p14="http://schemas.microsoft.com/office/powerpoint/2010/main" val="3533508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174863-B896-4024-804B-A0E76E432D74}"/>
              </a:ext>
            </a:extLst>
          </p:cNvPr>
          <p:cNvSpPr>
            <a:spLocks noGrp="1"/>
          </p:cNvSpPr>
          <p:nvPr>
            <p:ph type="title"/>
          </p:nvPr>
        </p:nvSpPr>
        <p:spPr>
          <a:solidFill>
            <a:schemeClr val="accent2">
              <a:lumMod val="40000"/>
              <a:lumOff val="60000"/>
            </a:schemeClr>
          </a:solidFill>
        </p:spPr>
        <p:txBody>
          <a:bodyPr/>
          <a:lstStyle/>
          <a:p>
            <a:pPr algn="ctr"/>
            <a:r>
              <a:rPr lang="nb-NO" b="1" dirty="0"/>
              <a:t>Budsjett</a:t>
            </a:r>
            <a:endParaRPr lang="no-NO" b="1" dirty="0"/>
          </a:p>
        </p:txBody>
      </p:sp>
      <p:sp>
        <p:nvSpPr>
          <p:cNvPr id="3" name="Plassholder for innhold 2">
            <a:extLst>
              <a:ext uri="{FF2B5EF4-FFF2-40B4-BE49-F238E27FC236}">
                <a16:creationId xmlns:a16="http://schemas.microsoft.com/office/drawing/2014/main" id="{C5DA6395-3E4D-4E53-9739-E83B05E330A9}"/>
              </a:ext>
            </a:extLst>
          </p:cNvPr>
          <p:cNvSpPr>
            <a:spLocks noGrp="1"/>
          </p:cNvSpPr>
          <p:nvPr>
            <p:ph idx="1"/>
          </p:nvPr>
        </p:nvSpPr>
        <p:spPr/>
        <p:txBody>
          <a:bodyPr/>
          <a:lstStyle/>
          <a:p>
            <a:pPr marL="0" indent="0">
              <a:buNone/>
            </a:pPr>
            <a:r>
              <a:rPr lang="nb-NO" b="1" dirty="0"/>
              <a:t>Fordelt budsjettet utover året</a:t>
            </a:r>
          </a:p>
          <a:p>
            <a:r>
              <a:rPr lang="nb-NO" dirty="0"/>
              <a:t>95 % av budsjettet er knyttet til lønn </a:t>
            </a:r>
            <a:br>
              <a:rPr lang="nb-NO" dirty="0"/>
            </a:br>
            <a:r>
              <a:rPr lang="nb-NO" dirty="0" err="1"/>
              <a:t>gj.pedagog</a:t>
            </a:r>
            <a:r>
              <a:rPr lang="nb-NO" dirty="0"/>
              <a:t>- 900 000 kr</a:t>
            </a:r>
            <a:br>
              <a:rPr lang="nb-NO" dirty="0"/>
            </a:br>
            <a:r>
              <a:rPr lang="nb-NO" dirty="0" err="1"/>
              <a:t>gj</a:t>
            </a:r>
            <a:r>
              <a:rPr lang="nb-NO" dirty="0"/>
              <a:t>. fagarbeider- 700 000 kr</a:t>
            </a:r>
          </a:p>
          <a:p>
            <a:r>
              <a:rPr lang="nb-NO" dirty="0"/>
              <a:t>5 % av budsjettet er knyttet til drift</a:t>
            </a:r>
          </a:p>
          <a:p>
            <a:r>
              <a:rPr lang="nb-NO" dirty="0"/>
              <a:t>Ikke laget buffer til blant annet vikarer  </a:t>
            </a:r>
          </a:p>
          <a:p>
            <a:pPr marL="0" indent="0">
              <a:buNone/>
            </a:pPr>
            <a:r>
              <a:rPr lang="nb-NO" dirty="0"/>
              <a:t>--------------------------------------------------------------------------------------------</a:t>
            </a:r>
          </a:p>
        </p:txBody>
      </p:sp>
      <p:sp>
        <p:nvSpPr>
          <p:cNvPr id="5" name="TekstSylinder 4">
            <a:extLst>
              <a:ext uri="{FF2B5EF4-FFF2-40B4-BE49-F238E27FC236}">
                <a16:creationId xmlns:a16="http://schemas.microsoft.com/office/drawing/2014/main" id="{DACF29D3-1B2C-417A-A18A-274EB6B6DA5A}"/>
              </a:ext>
            </a:extLst>
          </p:cNvPr>
          <p:cNvSpPr txBox="1"/>
          <p:nvPr/>
        </p:nvSpPr>
        <p:spPr>
          <a:xfrm>
            <a:off x="884046" y="4916273"/>
            <a:ext cx="1526982" cy="830997"/>
          </a:xfrm>
          <a:prstGeom prst="rect">
            <a:avLst/>
          </a:prstGeom>
          <a:noFill/>
          <a:ln w="28575">
            <a:solidFill>
              <a:schemeClr val="tx1"/>
            </a:solidFill>
          </a:ln>
        </p:spPr>
        <p:txBody>
          <a:bodyPr wrap="square" rtlCol="0">
            <a:spAutoFit/>
          </a:bodyPr>
          <a:lstStyle/>
          <a:p>
            <a:r>
              <a:rPr lang="nb-NO" sz="1600" dirty="0"/>
              <a:t>Fagarbeider:</a:t>
            </a:r>
          </a:p>
          <a:p>
            <a:r>
              <a:rPr lang="nb-NO" sz="1600" dirty="0"/>
              <a:t>8.30-13.30</a:t>
            </a:r>
          </a:p>
          <a:p>
            <a:r>
              <a:rPr lang="nb-NO" sz="1600" dirty="0"/>
              <a:t>kr 1662 pr. dag</a:t>
            </a:r>
          </a:p>
        </p:txBody>
      </p:sp>
      <p:pic>
        <p:nvPicPr>
          <p:cNvPr id="6" name="Bilde 5">
            <a:extLst>
              <a:ext uri="{FF2B5EF4-FFF2-40B4-BE49-F238E27FC236}">
                <a16:creationId xmlns:a16="http://schemas.microsoft.com/office/drawing/2014/main" id="{4816396A-3C02-DE8F-B79D-DB6553D8B03C}"/>
              </a:ext>
            </a:extLst>
          </p:cNvPr>
          <p:cNvPicPr>
            <a:picLocks noChangeAspect="1"/>
          </p:cNvPicPr>
          <p:nvPr/>
        </p:nvPicPr>
        <p:blipFill>
          <a:blip r:embed="rId2"/>
          <a:stretch>
            <a:fillRect/>
          </a:stretch>
        </p:blipFill>
        <p:spPr>
          <a:xfrm>
            <a:off x="8586416" y="2019631"/>
            <a:ext cx="2059273" cy="1881569"/>
          </a:xfrm>
          <a:prstGeom prst="rect">
            <a:avLst/>
          </a:prstGeom>
        </p:spPr>
      </p:pic>
      <p:pic>
        <p:nvPicPr>
          <p:cNvPr id="1026" name="Picture 2" descr="likevekt – Store norske leksikon">
            <a:extLst>
              <a:ext uri="{FF2B5EF4-FFF2-40B4-BE49-F238E27FC236}">
                <a16:creationId xmlns:a16="http://schemas.microsoft.com/office/drawing/2014/main" id="{9DA8F98F-7DF2-A2D0-44C3-577D4CD25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1110" y="4976431"/>
            <a:ext cx="1526982" cy="1665798"/>
          </a:xfrm>
          <a:prstGeom prst="rect">
            <a:avLst/>
          </a:prstGeom>
          <a:noFill/>
          <a:extLst>
            <a:ext uri="{909E8E84-426E-40DD-AFC4-6F175D3DCCD1}">
              <a14:hiddenFill xmlns:a14="http://schemas.microsoft.com/office/drawing/2010/main">
                <a:solidFill>
                  <a:srgbClr val="FFFFFF"/>
                </a:solidFill>
              </a14:hiddenFill>
            </a:ext>
          </a:extLst>
        </p:spPr>
      </p:pic>
      <p:sp>
        <p:nvSpPr>
          <p:cNvPr id="19" name="TekstSylinder 18">
            <a:extLst>
              <a:ext uri="{FF2B5EF4-FFF2-40B4-BE49-F238E27FC236}">
                <a16:creationId xmlns:a16="http://schemas.microsoft.com/office/drawing/2014/main" id="{0168786E-2B27-96A9-95E0-E804BF9A5567}"/>
              </a:ext>
            </a:extLst>
          </p:cNvPr>
          <p:cNvSpPr txBox="1"/>
          <p:nvPr/>
        </p:nvSpPr>
        <p:spPr>
          <a:xfrm>
            <a:off x="6404209" y="4916273"/>
            <a:ext cx="2305050" cy="830997"/>
          </a:xfrm>
          <a:prstGeom prst="rect">
            <a:avLst/>
          </a:prstGeom>
          <a:noFill/>
          <a:ln w="28575">
            <a:solidFill>
              <a:schemeClr val="tx1"/>
            </a:solidFill>
          </a:ln>
        </p:spPr>
        <p:txBody>
          <a:bodyPr wrap="square" rtlCol="0">
            <a:spAutoFit/>
          </a:bodyPr>
          <a:lstStyle/>
          <a:p>
            <a:r>
              <a:rPr lang="nb-NO" sz="1600" dirty="0"/>
              <a:t>Lektor: </a:t>
            </a:r>
          </a:p>
          <a:p>
            <a:r>
              <a:rPr lang="nb-NO" sz="1600" dirty="0"/>
              <a:t>6 </a:t>
            </a:r>
            <a:r>
              <a:rPr lang="nb-NO" sz="1600" dirty="0" err="1"/>
              <a:t>underv</a:t>
            </a:r>
            <a:r>
              <a:rPr lang="nb-NO" sz="1600" dirty="0"/>
              <a:t>. Timer</a:t>
            </a:r>
          </a:p>
          <a:p>
            <a:r>
              <a:rPr lang="nb-NO" sz="1600" dirty="0"/>
              <a:t>Kr 4134 pr. dag</a:t>
            </a:r>
          </a:p>
        </p:txBody>
      </p:sp>
      <p:sp>
        <p:nvSpPr>
          <p:cNvPr id="20" name="TekstSylinder 19">
            <a:extLst>
              <a:ext uri="{FF2B5EF4-FFF2-40B4-BE49-F238E27FC236}">
                <a16:creationId xmlns:a16="http://schemas.microsoft.com/office/drawing/2014/main" id="{384141B2-0D49-E9F6-D350-88CFBF07B41F}"/>
              </a:ext>
            </a:extLst>
          </p:cNvPr>
          <p:cNvSpPr txBox="1"/>
          <p:nvPr/>
        </p:nvSpPr>
        <p:spPr>
          <a:xfrm>
            <a:off x="2456874" y="4916273"/>
            <a:ext cx="1958715" cy="830997"/>
          </a:xfrm>
          <a:prstGeom prst="rect">
            <a:avLst/>
          </a:prstGeom>
          <a:noFill/>
          <a:ln w="28575">
            <a:solidFill>
              <a:schemeClr val="tx1"/>
            </a:solidFill>
          </a:ln>
        </p:spPr>
        <p:txBody>
          <a:bodyPr wrap="square" rtlCol="0">
            <a:spAutoFit/>
          </a:bodyPr>
          <a:lstStyle/>
          <a:p>
            <a:r>
              <a:rPr lang="nb-NO" sz="1600" dirty="0"/>
              <a:t>Student:</a:t>
            </a:r>
          </a:p>
          <a:p>
            <a:r>
              <a:rPr lang="nb-NO" sz="1600" dirty="0"/>
              <a:t>6 </a:t>
            </a:r>
            <a:r>
              <a:rPr lang="nb-NO" sz="1600" dirty="0" err="1"/>
              <a:t>underv.timer</a:t>
            </a:r>
            <a:endParaRPr lang="nb-NO" sz="1600" dirty="0"/>
          </a:p>
          <a:p>
            <a:r>
              <a:rPr lang="nb-NO" sz="1600" dirty="0"/>
              <a:t>Kr 2944 pr. dag</a:t>
            </a:r>
          </a:p>
        </p:txBody>
      </p:sp>
      <p:sp>
        <p:nvSpPr>
          <p:cNvPr id="21" name="TekstSylinder 20">
            <a:extLst>
              <a:ext uri="{FF2B5EF4-FFF2-40B4-BE49-F238E27FC236}">
                <a16:creationId xmlns:a16="http://schemas.microsoft.com/office/drawing/2014/main" id="{2D3102F0-DEA7-6C73-940F-F7A6D3A5C097}"/>
              </a:ext>
            </a:extLst>
          </p:cNvPr>
          <p:cNvSpPr txBox="1"/>
          <p:nvPr/>
        </p:nvSpPr>
        <p:spPr>
          <a:xfrm>
            <a:off x="4485974" y="4916273"/>
            <a:ext cx="1746384" cy="830997"/>
          </a:xfrm>
          <a:prstGeom prst="rect">
            <a:avLst/>
          </a:prstGeom>
          <a:noFill/>
          <a:ln w="28575">
            <a:solidFill>
              <a:schemeClr val="tx1"/>
            </a:solidFill>
          </a:ln>
        </p:spPr>
        <p:txBody>
          <a:bodyPr wrap="square" rtlCol="0">
            <a:spAutoFit/>
          </a:bodyPr>
          <a:lstStyle/>
          <a:p>
            <a:r>
              <a:rPr lang="nb-NO" sz="1600" dirty="0"/>
              <a:t>Adjunkt:</a:t>
            </a:r>
          </a:p>
          <a:p>
            <a:r>
              <a:rPr lang="nb-NO" sz="1600" dirty="0"/>
              <a:t>6 </a:t>
            </a:r>
            <a:r>
              <a:rPr lang="nb-NO" sz="1600" dirty="0" err="1"/>
              <a:t>underv.timer</a:t>
            </a:r>
            <a:endParaRPr lang="nb-NO" sz="1600" dirty="0"/>
          </a:p>
          <a:p>
            <a:r>
              <a:rPr lang="nb-NO" sz="1600" dirty="0"/>
              <a:t>Kr 3 691 pr. dag</a:t>
            </a:r>
          </a:p>
        </p:txBody>
      </p:sp>
    </p:spTree>
    <p:extLst>
      <p:ext uri="{BB962C8B-B14F-4D97-AF65-F5344CB8AC3E}">
        <p14:creationId xmlns:p14="http://schemas.microsoft.com/office/powerpoint/2010/main" val="692757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1"/>
          <p:cNvSpPr txBox="1">
            <a:spLocks noGrp="1"/>
          </p:cNvSpPr>
          <p:nvPr>
            <p:ph type="title"/>
          </p:nvPr>
        </p:nvSpPr>
        <p:spPr>
          <a:xfrm>
            <a:off x="628671" y="273833"/>
            <a:ext cx="9893600" cy="994400"/>
          </a:xfrm>
          <a:prstGeom prst="rect">
            <a:avLst/>
          </a:prstGeom>
          <a:solidFill>
            <a:srgbClr val="00B0F0"/>
          </a:solidFill>
          <a:ln>
            <a:noFill/>
          </a:ln>
        </p:spPr>
        <p:txBody>
          <a:bodyPr spcFirstLastPara="1" vert="horz" wrap="square" lIns="91433" tIns="45700" rIns="91433" bIns="45700" rtlCol="0" anchor="ctr" anchorCtr="0">
            <a:noAutofit/>
          </a:bodyPr>
          <a:lstStyle/>
          <a:p>
            <a:pPr algn="ctr">
              <a:spcBef>
                <a:spcPts val="0"/>
              </a:spcBef>
              <a:buClr>
                <a:schemeClr val="dk1"/>
              </a:buClr>
              <a:buSzPts val="3300"/>
            </a:pPr>
            <a:r>
              <a:rPr lang="no"/>
              <a:t>Økonomi     </a:t>
            </a:r>
            <a:endParaRPr/>
          </a:p>
        </p:txBody>
      </p:sp>
      <p:pic>
        <p:nvPicPr>
          <p:cNvPr id="266" name="Google Shape;266;p41" descr="Pengesekk Dollartegn Valuta - Gratis vektorgrafikk på Pixabay"/>
          <p:cNvPicPr preferRelativeResize="0"/>
          <p:nvPr/>
        </p:nvPicPr>
        <p:blipFill rotWithShape="1">
          <a:blip r:embed="rId3">
            <a:alphaModFix/>
          </a:blip>
          <a:srcRect/>
          <a:stretch/>
        </p:blipFill>
        <p:spPr>
          <a:xfrm>
            <a:off x="6953069" y="3428999"/>
            <a:ext cx="416273" cy="764005"/>
          </a:xfrm>
          <a:prstGeom prst="rect">
            <a:avLst/>
          </a:prstGeom>
          <a:noFill/>
          <a:ln>
            <a:noFill/>
          </a:ln>
        </p:spPr>
      </p:pic>
      <p:pic>
        <p:nvPicPr>
          <p:cNvPr id="270" name="Google Shape;270;p41"/>
          <p:cNvPicPr preferRelativeResize="0"/>
          <p:nvPr/>
        </p:nvPicPr>
        <p:blipFill>
          <a:blip r:embed="rId4">
            <a:alphaModFix/>
          </a:blip>
          <a:stretch>
            <a:fillRect/>
          </a:stretch>
        </p:blipFill>
        <p:spPr>
          <a:xfrm>
            <a:off x="842209" y="4653800"/>
            <a:ext cx="2207900" cy="2207900"/>
          </a:xfrm>
          <a:prstGeom prst="rect">
            <a:avLst/>
          </a:prstGeom>
          <a:noFill/>
          <a:ln>
            <a:noFill/>
          </a:ln>
        </p:spPr>
      </p:pic>
      <p:sp>
        <p:nvSpPr>
          <p:cNvPr id="2" name="TekstSylinder 1">
            <a:extLst>
              <a:ext uri="{FF2B5EF4-FFF2-40B4-BE49-F238E27FC236}">
                <a16:creationId xmlns:a16="http://schemas.microsoft.com/office/drawing/2014/main" id="{94284149-C587-E0D4-01CB-B18D3F0CD10D}"/>
              </a:ext>
            </a:extLst>
          </p:cNvPr>
          <p:cNvSpPr txBox="1"/>
          <p:nvPr/>
        </p:nvSpPr>
        <p:spPr>
          <a:xfrm>
            <a:off x="783283" y="2055379"/>
            <a:ext cx="2480807" cy="2862322"/>
          </a:xfrm>
          <a:prstGeom prst="rect">
            <a:avLst/>
          </a:prstGeom>
          <a:solidFill>
            <a:schemeClr val="bg1">
              <a:lumMod val="75000"/>
            </a:schemeClr>
          </a:solidFill>
        </p:spPr>
        <p:txBody>
          <a:bodyPr wrap="square" rtlCol="0">
            <a:spAutoFit/>
          </a:bodyPr>
          <a:lstStyle/>
          <a:p>
            <a:r>
              <a:rPr lang="nb-NO" dirty="0"/>
              <a:t>Disposisjonsfond</a:t>
            </a:r>
            <a:br>
              <a:rPr lang="nb-NO" dirty="0"/>
            </a:br>
            <a:r>
              <a:rPr lang="nb-NO" dirty="0"/>
              <a:t> </a:t>
            </a:r>
          </a:p>
          <a:p>
            <a:r>
              <a:rPr lang="nb-NO" dirty="0"/>
              <a:t>+ 1,8 </a:t>
            </a:r>
            <a:r>
              <a:rPr lang="nb-NO" dirty="0" err="1"/>
              <a:t>milioner</a:t>
            </a:r>
            <a:r>
              <a:rPr lang="nb-NO" dirty="0"/>
              <a:t> før 2023</a:t>
            </a:r>
          </a:p>
          <a:p>
            <a:r>
              <a:rPr lang="nb-NO" dirty="0"/>
              <a:t>-  500 000 </a:t>
            </a:r>
          </a:p>
          <a:p>
            <a:r>
              <a:rPr lang="nb-NO" dirty="0"/>
              <a:t>(ta fra de rike og gi til de fattige)</a:t>
            </a:r>
          </a:p>
          <a:p>
            <a:pPr marL="285750" indent="-285750">
              <a:buFontTx/>
              <a:buChar char="-"/>
            </a:pPr>
            <a:endParaRPr lang="nb-NO" dirty="0">
              <a:solidFill>
                <a:srgbClr val="FF0000"/>
              </a:solidFill>
            </a:endParaRPr>
          </a:p>
          <a:p>
            <a:r>
              <a:rPr lang="nb-NO" dirty="0"/>
              <a:t>+ 1.3 før 2025</a:t>
            </a:r>
          </a:p>
          <a:p>
            <a:r>
              <a:rPr lang="nb-NO" dirty="0"/>
              <a:t>-  450 000 (utbygging)</a:t>
            </a:r>
          </a:p>
          <a:p>
            <a:endParaRPr lang="nb-NO" dirty="0"/>
          </a:p>
        </p:txBody>
      </p:sp>
      <p:sp>
        <p:nvSpPr>
          <p:cNvPr id="4" name="TekstSylinder 3">
            <a:extLst>
              <a:ext uri="{FF2B5EF4-FFF2-40B4-BE49-F238E27FC236}">
                <a16:creationId xmlns:a16="http://schemas.microsoft.com/office/drawing/2014/main" id="{C06125F0-A031-F0EE-C96B-190F3793CE8F}"/>
              </a:ext>
            </a:extLst>
          </p:cNvPr>
          <p:cNvSpPr txBox="1"/>
          <p:nvPr/>
        </p:nvSpPr>
        <p:spPr>
          <a:xfrm>
            <a:off x="3540083" y="2058438"/>
            <a:ext cx="2480807" cy="923330"/>
          </a:xfrm>
          <a:prstGeom prst="rect">
            <a:avLst/>
          </a:prstGeom>
          <a:solidFill>
            <a:schemeClr val="bg1">
              <a:lumMod val="75000"/>
            </a:schemeClr>
          </a:solidFill>
        </p:spPr>
        <p:txBody>
          <a:bodyPr wrap="square" rtlCol="0">
            <a:spAutoFit/>
          </a:bodyPr>
          <a:lstStyle/>
          <a:p>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Disposisjonsfond 2025</a:t>
            </a:r>
            <a:endParaRPr lang="nb-NO" dirty="0"/>
          </a:p>
          <a:p>
            <a:r>
              <a:rPr lang="nb-NO" dirty="0"/>
              <a:t>850 000</a:t>
            </a:r>
          </a:p>
          <a:p>
            <a:endParaRPr lang="nb-NO" dirty="0"/>
          </a:p>
        </p:txBody>
      </p:sp>
      <p:pic>
        <p:nvPicPr>
          <p:cNvPr id="5" name="Bilde 4">
            <a:extLst>
              <a:ext uri="{FF2B5EF4-FFF2-40B4-BE49-F238E27FC236}">
                <a16:creationId xmlns:a16="http://schemas.microsoft.com/office/drawing/2014/main" id="{05E156AB-3EF3-ABE7-D396-C0325DA5B57A}"/>
              </a:ext>
            </a:extLst>
          </p:cNvPr>
          <p:cNvPicPr>
            <a:picLocks noChangeAspect="1"/>
          </p:cNvPicPr>
          <p:nvPr/>
        </p:nvPicPr>
        <p:blipFill>
          <a:blip r:embed="rId5"/>
          <a:stretch>
            <a:fillRect/>
          </a:stretch>
        </p:blipFill>
        <p:spPr>
          <a:xfrm>
            <a:off x="3624867" y="3314700"/>
            <a:ext cx="2213040" cy="303384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B958935-7BEC-E9D5-4033-10FA8BD9F5A8}"/>
              </a:ext>
            </a:extLst>
          </p:cNvPr>
          <p:cNvPicPr>
            <a:picLocks noChangeAspect="1"/>
          </p:cNvPicPr>
          <p:nvPr/>
        </p:nvPicPr>
        <p:blipFill>
          <a:blip r:embed="rId2"/>
          <a:stretch>
            <a:fillRect/>
          </a:stretch>
        </p:blipFill>
        <p:spPr>
          <a:xfrm>
            <a:off x="3662775" y="0"/>
            <a:ext cx="4866450" cy="6858000"/>
          </a:xfrm>
          <a:prstGeom prst="rect">
            <a:avLst/>
          </a:prstGeom>
        </p:spPr>
      </p:pic>
    </p:spTree>
    <p:extLst>
      <p:ext uri="{BB962C8B-B14F-4D97-AF65-F5344CB8AC3E}">
        <p14:creationId xmlns:p14="http://schemas.microsoft.com/office/powerpoint/2010/main" val="469157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9ACEA2-2054-415D-998B-792327B17E9A}"/>
              </a:ext>
            </a:extLst>
          </p:cNvPr>
          <p:cNvSpPr>
            <a:spLocks noGrp="1"/>
          </p:cNvSpPr>
          <p:nvPr>
            <p:ph type="title"/>
          </p:nvPr>
        </p:nvSpPr>
        <p:spPr>
          <a:solidFill>
            <a:schemeClr val="accent2">
              <a:lumMod val="60000"/>
              <a:lumOff val="40000"/>
            </a:schemeClr>
          </a:solidFill>
        </p:spPr>
        <p:txBody>
          <a:bodyPr/>
          <a:lstStyle/>
          <a:p>
            <a:r>
              <a:rPr lang="nb-NO" b="1" dirty="0"/>
              <a:t>Økonomi i oppvekstsektoren- skole</a:t>
            </a:r>
            <a:endParaRPr lang="no-NO" b="1" dirty="0"/>
          </a:p>
        </p:txBody>
      </p:sp>
      <p:sp>
        <p:nvSpPr>
          <p:cNvPr id="3" name="Plassholder for innhold 2">
            <a:extLst>
              <a:ext uri="{FF2B5EF4-FFF2-40B4-BE49-F238E27FC236}">
                <a16:creationId xmlns:a16="http://schemas.microsoft.com/office/drawing/2014/main" id="{10EEC519-8CB9-4036-8A63-01369216D0E5}"/>
              </a:ext>
            </a:extLst>
          </p:cNvPr>
          <p:cNvSpPr>
            <a:spLocks noGrp="1"/>
          </p:cNvSpPr>
          <p:nvPr>
            <p:ph idx="1"/>
          </p:nvPr>
        </p:nvSpPr>
        <p:spPr/>
        <p:txBody>
          <a:bodyPr>
            <a:normAutofit lnSpcReduction="10000"/>
          </a:bodyPr>
          <a:lstStyle/>
          <a:p>
            <a:pPr marL="0" indent="0">
              <a:buNone/>
            </a:pPr>
            <a:endParaRPr lang="nb-NO" dirty="0"/>
          </a:p>
          <a:p>
            <a:r>
              <a:rPr lang="nb-NO" dirty="0"/>
              <a:t>Pengesekken i oppvekst er brukt opp</a:t>
            </a:r>
          </a:p>
          <a:p>
            <a:r>
              <a:rPr lang="nb-NO" dirty="0"/>
              <a:t>31 av 43 skoler har et merforbruk. Færre elever hvert år. Mindre budsjett. </a:t>
            </a:r>
            <a:r>
              <a:rPr lang="nb-NO" dirty="0">
                <a:solidFill>
                  <a:srgbClr val="FF0000"/>
                </a:solidFill>
              </a:rPr>
              <a:t>Tiltak:</a:t>
            </a:r>
            <a:r>
              <a:rPr lang="nb-NO" dirty="0"/>
              <a:t> Skolestrukturen. </a:t>
            </a:r>
          </a:p>
          <a:p>
            <a:r>
              <a:rPr lang="nb-NO" dirty="0"/>
              <a:t>Vanskelig å hente fra andre sektorer (helse). </a:t>
            </a:r>
          </a:p>
          <a:p>
            <a:r>
              <a:rPr lang="nb-NO" dirty="0"/>
              <a:t>Ingen andre pengesekker å hente penger fra. Politikk</a:t>
            </a:r>
          </a:p>
          <a:p>
            <a:r>
              <a:rPr lang="nb-NO" b="1" dirty="0">
                <a:solidFill>
                  <a:srgbClr val="FF0000"/>
                </a:solidFill>
              </a:rPr>
              <a:t>Tydelige meldinger fra kommunalsjef om å legge til rette for å holde budsjett. Levere inn planer. </a:t>
            </a:r>
            <a:br>
              <a:rPr lang="nb-NO" b="1" dirty="0">
                <a:solidFill>
                  <a:srgbClr val="FF0000"/>
                </a:solidFill>
              </a:rPr>
            </a:br>
            <a:r>
              <a:rPr lang="nb-NO" b="1" dirty="0">
                <a:solidFill>
                  <a:srgbClr val="FF0000"/>
                </a:solidFill>
              </a:rPr>
              <a:t>-Tilsetningstopp</a:t>
            </a:r>
            <a:br>
              <a:rPr lang="nb-NO" b="1" dirty="0">
                <a:solidFill>
                  <a:srgbClr val="FF0000"/>
                </a:solidFill>
              </a:rPr>
            </a:br>
            <a:r>
              <a:rPr lang="nb-NO" b="1" dirty="0">
                <a:solidFill>
                  <a:srgbClr val="FF0000"/>
                </a:solidFill>
              </a:rPr>
              <a:t>-Innkjøpsstopp</a:t>
            </a:r>
            <a:endParaRPr lang="nb-NO" dirty="0"/>
          </a:p>
          <a:p>
            <a:pPr marL="0" indent="0">
              <a:buNone/>
            </a:pPr>
            <a:endParaRPr lang="nb-NO" dirty="0"/>
          </a:p>
        </p:txBody>
      </p:sp>
    </p:spTree>
    <p:extLst>
      <p:ext uri="{BB962C8B-B14F-4D97-AF65-F5344CB8AC3E}">
        <p14:creationId xmlns:p14="http://schemas.microsoft.com/office/powerpoint/2010/main" val="633985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AAB3D3-4F9D-F3A7-6F3D-613D69694B2E}"/>
              </a:ext>
            </a:extLst>
          </p:cNvPr>
          <p:cNvSpPr>
            <a:spLocks noGrp="1"/>
          </p:cNvSpPr>
          <p:nvPr>
            <p:ph type="title"/>
          </p:nvPr>
        </p:nvSpPr>
        <p:spPr>
          <a:solidFill>
            <a:schemeClr val="accent6">
              <a:lumMod val="40000"/>
              <a:lumOff val="60000"/>
            </a:schemeClr>
          </a:solidFill>
        </p:spPr>
        <p:txBody>
          <a:bodyPr/>
          <a:lstStyle/>
          <a:p>
            <a:pPr algn="ctr"/>
            <a:r>
              <a:rPr lang="nb-NO" b="1" dirty="0"/>
              <a:t>Vei videre-  skoleår 25</a:t>
            </a:r>
            <a:br>
              <a:rPr lang="nb-NO" b="1" dirty="0"/>
            </a:br>
            <a:r>
              <a:rPr lang="nb-NO" b="1" dirty="0"/>
              <a:t>Vågsbygd skole</a:t>
            </a:r>
            <a:endParaRPr lang="no-NO" b="1" dirty="0"/>
          </a:p>
        </p:txBody>
      </p:sp>
      <p:sp>
        <p:nvSpPr>
          <p:cNvPr id="8" name="Rektangel 7">
            <a:extLst>
              <a:ext uri="{FF2B5EF4-FFF2-40B4-BE49-F238E27FC236}">
                <a16:creationId xmlns:a16="http://schemas.microsoft.com/office/drawing/2014/main" id="{4F5ED92D-58C6-CBB2-A9D6-A558A6BE3E4A}"/>
              </a:ext>
            </a:extLst>
          </p:cNvPr>
          <p:cNvSpPr/>
          <p:nvPr/>
        </p:nvSpPr>
        <p:spPr>
          <a:xfrm>
            <a:off x="838200" y="1991720"/>
            <a:ext cx="1406766" cy="1325563"/>
          </a:xfrm>
          <a:prstGeom prst="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-1 850 000</a:t>
            </a:r>
            <a:endParaRPr lang="no-NO" dirty="0">
              <a:solidFill>
                <a:schemeClr val="tx1"/>
              </a:solidFill>
            </a:endParaRPr>
          </a:p>
        </p:txBody>
      </p:sp>
      <p:sp>
        <p:nvSpPr>
          <p:cNvPr id="5" name="Rektangel 4">
            <a:extLst>
              <a:ext uri="{FF2B5EF4-FFF2-40B4-BE49-F238E27FC236}">
                <a16:creationId xmlns:a16="http://schemas.microsoft.com/office/drawing/2014/main" id="{1531FF19-D0D6-68B0-4EBA-9FCA47EF6B34}"/>
              </a:ext>
            </a:extLst>
          </p:cNvPr>
          <p:cNvSpPr/>
          <p:nvPr/>
        </p:nvSpPr>
        <p:spPr>
          <a:xfrm>
            <a:off x="3940629" y="2018019"/>
            <a:ext cx="1679787" cy="1337957"/>
          </a:xfrm>
          <a:prstGeom prst="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err="1">
                <a:solidFill>
                  <a:schemeClr val="tx1"/>
                </a:solidFill>
              </a:rPr>
              <a:t>Overforburk</a:t>
            </a:r>
            <a:r>
              <a:rPr lang="nb-NO" dirty="0">
                <a:solidFill>
                  <a:schemeClr val="tx1"/>
                </a:solidFill>
              </a:rPr>
              <a:t>  40 pedagog% </a:t>
            </a:r>
          </a:p>
          <a:p>
            <a:pPr algn="ctr"/>
            <a:r>
              <a:rPr lang="nb-NO" dirty="0">
                <a:solidFill>
                  <a:schemeClr val="tx1"/>
                </a:solidFill>
              </a:rPr>
              <a:t>vår</a:t>
            </a:r>
            <a:endParaRPr lang="no-NO" dirty="0">
              <a:solidFill>
                <a:schemeClr val="tx1"/>
              </a:solidFill>
            </a:endParaRPr>
          </a:p>
        </p:txBody>
      </p:sp>
      <p:sp>
        <p:nvSpPr>
          <p:cNvPr id="7" name="Rektangel 6">
            <a:extLst>
              <a:ext uri="{FF2B5EF4-FFF2-40B4-BE49-F238E27FC236}">
                <a16:creationId xmlns:a16="http://schemas.microsoft.com/office/drawing/2014/main" id="{9D5DC56B-EAB5-598A-980D-DB497DF4A45D}"/>
              </a:ext>
            </a:extLst>
          </p:cNvPr>
          <p:cNvSpPr/>
          <p:nvPr/>
        </p:nvSpPr>
        <p:spPr>
          <a:xfrm>
            <a:off x="5867159" y="2054623"/>
            <a:ext cx="1408853" cy="1337957"/>
          </a:xfrm>
          <a:prstGeom prst="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Færre elever</a:t>
            </a:r>
            <a:endParaRPr lang="no-NO" dirty="0">
              <a:solidFill>
                <a:schemeClr val="tx1"/>
              </a:solidFill>
            </a:endParaRPr>
          </a:p>
        </p:txBody>
      </p:sp>
      <p:sp>
        <p:nvSpPr>
          <p:cNvPr id="9" name="Rektangel 8">
            <a:extLst>
              <a:ext uri="{FF2B5EF4-FFF2-40B4-BE49-F238E27FC236}">
                <a16:creationId xmlns:a16="http://schemas.microsoft.com/office/drawing/2014/main" id="{15AE51C0-84AD-C927-8C2C-BFB320F97CAC}"/>
              </a:ext>
            </a:extLst>
          </p:cNvPr>
          <p:cNvSpPr/>
          <p:nvPr/>
        </p:nvSpPr>
        <p:spPr>
          <a:xfrm>
            <a:off x="7806992" y="2010381"/>
            <a:ext cx="1408853" cy="1337957"/>
          </a:xfrm>
          <a:prstGeom prst="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Avgang/</a:t>
            </a:r>
          </a:p>
          <a:p>
            <a:pPr algn="ctr"/>
            <a:r>
              <a:rPr lang="nb-NO">
                <a:solidFill>
                  <a:schemeClr val="tx1"/>
                </a:solidFill>
              </a:rPr>
              <a:t>Pensjon fagarbeider</a:t>
            </a:r>
            <a:endParaRPr lang="no-NO" dirty="0">
              <a:solidFill>
                <a:schemeClr val="tx1"/>
              </a:solidFill>
            </a:endParaRPr>
          </a:p>
        </p:txBody>
      </p:sp>
      <p:sp>
        <p:nvSpPr>
          <p:cNvPr id="11" name="Rektangel 10">
            <a:extLst>
              <a:ext uri="{FF2B5EF4-FFF2-40B4-BE49-F238E27FC236}">
                <a16:creationId xmlns:a16="http://schemas.microsoft.com/office/drawing/2014/main" id="{A9BBFCB6-DC83-21CC-4EE6-F44C7E7E1687}"/>
              </a:ext>
            </a:extLst>
          </p:cNvPr>
          <p:cNvSpPr/>
          <p:nvPr/>
        </p:nvSpPr>
        <p:spPr>
          <a:xfrm>
            <a:off x="9746826" y="2016579"/>
            <a:ext cx="1530773" cy="1325563"/>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t>Antall elever pr. klasse</a:t>
            </a:r>
            <a:endParaRPr lang="no-NO" dirty="0"/>
          </a:p>
        </p:txBody>
      </p:sp>
      <p:sp>
        <p:nvSpPr>
          <p:cNvPr id="12" name="Ellipse 11">
            <a:extLst>
              <a:ext uri="{FF2B5EF4-FFF2-40B4-BE49-F238E27FC236}">
                <a16:creationId xmlns:a16="http://schemas.microsoft.com/office/drawing/2014/main" id="{6A77B234-5121-8991-24D6-E91393A22962}"/>
              </a:ext>
            </a:extLst>
          </p:cNvPr>
          <p:cNvSpPr/>
          <p:nvPr/>
        </p:nvSpPr>
        <p:spPr>
          <a:xfrm>
            <a:off x="914401" y="3887893"/>
            <a:ext cx="1492369" cy="942899"/>
          </a:xfrm>
          <a:prstGeom prst="ellipse">
            <a:avLst/>
          </a:prstGeom>
          <a:solidFill>
            <a:schemeClr val="accent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err="1"/>
              <a:t>Uia</a:t>
            </a:r>
            <a:r>
              <a:rPr lang="nb-NO" dirty="0"/>
              <a:t>, </a:t>
            </a:r>
            <a:r>
              <a:rPr lang="nb-NO" dirty="0" err="1"/>
              <a:t>gjestelev</a:t>
            </a:r>
            <a:r>
              <a:rPr lang="nb-NO" dirty="0"/>
              <a:t>, senior??</a:t>
            </a:r>
            <a:endParaRPr lang="no-NO" dirty="0"/>
          </a:p>
        </p:txBody>
      </p:sp>
      <p:sp>
        <p:nvSpPr>
          <p:cNvPr id="13" name="Ellipse 12">
            <a:extLst>
              <a:ext uri="{FF2B5EF4-FFF2-40B4-BE49-F238E27FC236}">
                <a16:creationId xmlns:a16="http://schemas.microsoft.com/office/drawing/2014/main" id="{47EF2F3A-A53E-468B-6797-9D1D5F796D87}"/>
              </a:ext>
            </a:extLst>
          </p:cNvPr>
          <p:cNvSpPr/>
          <p:nvPr/>
        </p:nvSpPr>
        <p:spPr>
          <a:xfrm>
            <a:off x="5588580" y="3756515"/>
            <a:ext cx="1679786" cy="120565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t>-800 000</a:t>
            </a:r>
            <a:endParaRPr lang="no-NO" dirty="0"/>
          </a:p>
        </p:txBody>
      </p:sp>
      <p:sp>
        <p:nvSpPr>
          <p:cNvPr id="3" name="Ellipse 2">
            <a:extLst>
              <a:ext uri="{FF2B5EF4-FFF2-40B4-BE49-F238E27FC236}">
                <a16:creationId xmlns:a16="http://schemas.microsoft.com/office/drawing/2014/main" id="{9401F160-2159-D0A0-4BA4-5BE54DFCC2D8}"/>
              </a:ext>
            </a:extLst>
          </p:cNvPr>
          <p:cNvSpPr/>
          <p:nvPr/>
        </p:nvSpPr>
        <p:spPr>
          <a:xfrm>
            <a:off x="3849703" y="3878089"/>
            <a:ext cx="1602192" cy="10303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t>-400 000</a:t>
            </a:r>
            <a:endParaRPr lang="no-NO" dirty="0"/>
          </a:p>
        </p:txBody>
      </p:sp>
      <p:sp>
        <p:nvSpPr>
          <p:cNvPr id="4" name="Ellipse 3">
            <a:extLst>
              <a:ext uri="{FF2B5EF4-FFF2-40B4-BE49-F238E27FC236}">
                <a16:creationId xmlns:a16="http://schemas.microsoft.com/office/drawing/2014/main" id="{DC0944FA-4A5D-883A-8BFE-07CE986529E9}"/>
              </a:ext>
            </a:extLst>
          </p:cNvPr>
          <p:cNvSpPr/>
          <p:nvPr/>
        </p:nvSpPr>
        <p:spPr>
          <a:xfrm>
            <a:off x="7667703" y="3911599"/>
            <a:ext cx="1679786" cy="120565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t>?</a:t>
            </a:r>
            <a:endParaRPr lang="no-NO" dirty="0"/>
          </a:p>
        </p:txBody>
      </p:sp>
      <p:sp>
        <p:nvSpPr>
          <p:cNvPr id="6" name="Ellipse 5">
            <a:extLst>
              <a:ext uri="{FF2B5EF4-FFF2-40B4-BE49-F238E27FC236}">
                <a16:creationId xmlns:a16="http://schemas.microsoft.com/office/drawing/2014/main" id="{A9660579-322D-C2E6-6145-5B0565376713}"/>
              </a:ext>
            </a:extLst>
          </p:cNvPr>
          <p:cNvSpPr/>
          <p:nvPr/>
        </p:nvSpPr>
        <p:spPr>
          <a:xfrm>
            <a:off x="9746826" y="3878089"/>
            <a:ext cx="1679786" cy="120565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GS</a:t>
            </a:r>
            <a:r>
              <a:rPr lang="nb-NO" dirty="0"/>
              <a:t>I</a:t>
            </a:r>
            <a:endParaRPr lang="no-NO" dirty="0"/>
          </a:p>
        </p:txBody>
      </p:sp>
      <p:sp>
        <p:nvSpPr>
          <p:cNvPr id="10" name="Rektangel 9">
            <a:extLst>
              <a:ext uri="{FF2B5EF4-FFF2-40B4-BE49-F238E27FC236}">
                <a16:creationId xmlns:a16="http://schemas.microsoft.com/office/drawing/2014/main" id="{6F34EA78-E92E-FF8E-6AAE-B88402CE3AB3}"/>
              </a:ext>
            </a:extLst>
          </p:cNvPr>
          <p:cNvSpPr/>
          <p:nvPr/>
        </p:nvSpPr>
        <p:spPr>
          <a:xfrm>
            <a:off x="2406671" y="1991720"/>
            <a:ext cx="1357330" cy="1337957"/>
          </a:xfrm>
          <a:prstGeom prst="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Funksjoner</a:t>
            </a:r>
            <a:endParaRPr lang="no-NO" dirty="0">
              <a:solidFill>
                <a:schemeClr val="tx1"/>
              </a:solidFill>
            </a:endParaRPr>
          </a:p>
        </p:txBody>
      </p:sp>
      <p:pic>
        <p:nvPicPr>
          <p:cNvPr id="14" name="Bilde 13">
            <a:extLst>
              <a:ext uri="{FF2B5EF4-FFF2-40B4-BE49-F238E27FC236}">
                <a16:creationId xmlns:a16="http://schemas.microsoft.com/office/drawing/2014/main" id="{F4A792C2-1179-B88A-404C-9DF1CFC40B1E}"/>
              </a:ext>
            </a:extLst>
          </p:cNvPr>
          <p:cNvPicPr>
            <a:picLocks noChangeAspect="1"/>
          </p:cNvPicPr>
          <p:nvPr/>
        </p:nvPicPr>
        <p:blipFill>
          <a:blip r:embed="rId2"/>
          <a:stretch>
            <a:fillRect/>
          </a:stretch>
        </p:blipFill>
        <p:spPr>
          <a:xfrm>
            <a:off x="765388" y="353670"/>
            <a:ext cx="1641283" cy="1394936"/>
          </a:xfrm>
          <a:prstGeom prst="rect">
            <a:avLst/>
          </a:prstGeom>
        </p:spPr>
      </p:pic>
      <p:pic>
        <p:nvPicPr>
          <p:cNvPr id="15" name="Bilde 14">
            <a:extLst>
              <a:ext uri="{FF2B5EF4-FFF2-40B4-BE49-F238E27FC236}">
                <a16:creationId xmlns:a16="http://schemas.microsoft.com/office/drawing/2014/main" id="{E2770B23-CF26-83B9-6E7F-C68829052F09}"/>
              </a:ext>
            </a:extLst>
          </p:cNvPr>
          <p:cNvPicPr>
            <a:picLocks noChangeAspect="1"/>
          </p:cNvPicPr>
          <p:nvPr/>
        </p:nvPicPr>
        <p:blipFill>
          <a:blip r:embed="rId3"/>
          <a:stretch>
            <a:fillRect/>
          </a:stretch>
        </p:blipFill>
        <p:spPr>
          <a:xfrm>
            <a:off x="9895839" y="353670"/>
            <a:ext cx="1530773" cy="1394936"/>
          </a:xfrm>
          <a:prstGeom prst="rect">
            <a:avLst/>
          </a:prstGeom>
        </p:spPr>
      </p:pic>
    </p:spTree>
    <p:extLst>
      <p:ext uri="{BB962C8B-B14F-4D97-AF65-F5344CB8AC3E}">
        <p14:creationId xmlns:p14="http://schemas.microsoft.com/office/powerpoint/2010/main" val="1402804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B2CC916-1E1F-788E-3554-B1E038A5BBBF}"/>
              </a:ext>
            </a:extLst>
          </p:cNvPr>
          <p:cNvPicPr>
            <a:picLocks noChangeAspect="1"/>
          </p:cNvPicPr>
          <p:nvPr/>
        </p:nvPicPr>
        <p:blipFill>
          <a:blip r:embed="rId2"/>
          <a:stretch>
            <a:fillRect/>
          </a:stretch>
        </p:blipFill>
        <p:spPr>
          <a:xfrm>
            <a:off x="876047" y="1155233"/>
            <a:ext cx="8865515" cy="4995045"/>
          </a:xfrm>
          <a:prstGeom prst="rect">
            <a:avLst/>
          </a:prstGeom>
        </p:spPr>
      </p:pic>
    </p:spTree>
    <p:extLst>
      <p:ext uri="{BB962C8B-B14F-4D97-AF65-F5344CB8AC3E}">
        <p14:creationId xmlns:p14="http://schemas.microsoft.com/office/powerpoint/2010/main" val="902398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ABF9E3CD-B5E2-2F7D-C8E8-A21A29F7F137}"/>
              </a:ext>
            </a:extLst>
          </p:cNvPr>
          <p:cNvPicPr>
            <a:picLocks noChangeAspect="1"/>
          </p:cNvPicPr>
          <p:nvPr/>
        </p:nvPicPr>
        <p:blipFill>
          <a:blip r:embed="rId3"/>
          <a:srcRect r="10052"/>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271787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1A4848-5672-4C17-1AF0-11225BA440D4}"/>
              </a:ext>
            </a:extLst>
          </p:cNvPr>
          <p:cNvSpPr>
            <a:spLocks noGrp="1"/>
          </p:cNvSpPr>
          <p:nvPr>
            <p:ph type="title"/>
          </p:nvPr>
        </p:nvSpPr>
        <p:spPr>
          <a:xfrm>
            <a:off x="550863" y="147730"/>
            <a:ext cx="8731527" cy="972000"/>
          </a:xfrm>
        </p:spPr>
        <p:txBody>
          <a:bodyPr>
            <a:normAutofit fontScale="90000"/>
          </a:bodyPr>
          <a:lstStyle/>
          <a:p>
            <a:r>
              <a:rPr lang="nb-NO">
                <a:latin typeface="Verdana"/>
                <a:ea typeface="Verdana"/>
              </a:rPr>
              <a:t>Flere piler peker i feil retning</a:t>
            </a:r>
            <a:br>
              <a:rPr lang="nb-NO"/>
            </a:br>
            <a:endParaRPr lang="no-NO"/>
          </a:p>
        </p:txBody>
      </p:sp>
      <p:sp>
        <p:nvSpPr>
          <p:cNvPr id="3" name="Plassholder for innhold 2">
            <a:extLst>
              <a:ext uri="{FF2B5EF4-FFF2-40B4-BE49-F238E27FC236}">
                <a16:creationId xmlns:a16="http://schemas.microsoft.com/office/drawing/2014/main" id="{0383DEB8-9949-496B-0050-E4C2F1BD52CD}"/>
              </a:ext>
            </a:extLst>
          </p:cNvPr>
          <p:cNvSpPr>
            <a:spLocks noGrp="1"/>
          </p:cNvSpPr>
          <p:nvPr>
            <p:ph sz="half" idx="1"/>
          </p:nvPr>
        </p:nvSpPr>
        <p:spPr/>
        <p:txBody>
          <a:bodyPr>
            <a:normAutofit fontScale="92500" lnSpcReduction="10000"/>
          </a:bodyPr>
          <a:lstStyle/>
          <a:p>
            <a:r>
              <a:rPr lang="nb-NO"/>
              <a:t>Nedgang i lesing, matematikk, naturfag og demokratikunnskap</a:t>
            </a:r>
          </a:p>
          <a:p>
            <a:r>
              <a:rPr lang="nb-NO"/>
              <a:t>Flere elever på de laveste prestasjonsnivåene</a:t>
            </a:r>
          </a:p>
          <a:p>
            <a:r>
              <a:rPr lang="nb-NO"/>
              <a:t>Motivasjon og trivsel har falt over tid</a:t>
            </a:r>
          </a:p>
          <a:p>
            <a:r>
              <a:rPr lang="nb-NO"/>
              <a:t>Flere rapporterer om mobbing</a:t>
            </a:r>
          </a:p>
          <a:p>
            <a:r>
              <a:rPr lang="nb-NO"/>
              <a:t>Flere sier de kjeder seg og gruer seg for å gå på skolen</a:t>
            </a:r>
          </a:p>
          <a:p>
            <a:r>
              <a:rPr lang="nb-NO"/>
              <a:t>Økt fravær og økning i psykiske plager</a:t>
            </a:r>
          </a:p>
          <a:p>
            <a:endParaRPr lang="no-NO"/>
          </a:p>
        </p:txBody>
      </p:sp>
      <p:pic>
        <p:nvPicPr>
          <p:cNvPr id="6" name="Plassholder for innhold 5">
            <a:extLst>
              <a:ext uri="{FF2B5EF4-FFF2-40B4-BE49-F238E27FC236}">
                <a16:creationId xmlns:a16="http://schemas.microsoft.com/office/drawing/2014/main" id="{C2E68D18-5C1F-5C0B-005A-A2342DB8093E}"/>
              </a:ext>
            </a:extLst>
          </p:cNvPr>
          <p:cNvPicPr>
            <a:picLocks noGrp="1" noChangeAspect="1"/>
          </p:cNvPicPr>
          <p:nvPr>
            <p:ph sz="half" idx="2"/>
          </p:nvPr>
        </p:nvPicPr>
        <p:blipFill>
          <a:blip r:embed="rId3"/>
          <a:stretch>
            <a:fillRect/>
          </a:stretch>
        </p:blipFill>
        <p:spPr>
          <a:xfrm>
            <a:off x="6240463" y="2447871"/>
            <a:ext cx="5397500" cy="2790933"/>
          </a:xfrm>
        </p:spPr>
      </p:pic>
    </p:spTree>
    <p:extLst>
      <p:ext uri="{BB962C8B-B14F-4D97-AF65-F5344CB8AC3E}">
        <p14:creationId xmlns:p14="http://schemas.microsoft.com/office/powerpoint/2010/main" val="3415874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5718FFC-9738-3FEE-259E-B2B79A42153D}"/>
              </a:ext>
            </a:extLst>
          </p:cNvPr>
          <p:cNvPicPr>
            <a:picLocks noChangeAspect="1"/>
          </p:cNvPicPr>
          <p:nvPr/>
        </p:nvPicPr>
        <p:blipFill>
          <a:blip r:embed="rId2"/>
          <a:srcRect r="2223" b="1"/>
          <a:stretch/>
        </p:blipFill>
        <p:spPr>
          <a:xfrm>
            <a:off x="20" y="1"/>
            <a:ext cx="12191980" cy="6857999"/>
          </a:xfrm>
          <a:prstGeom prst="rect">
            <a:avLst/>
          </a:prstGeom>
          <a:noFill/>
        </p:spPr>
      </p:pic>
    </p:spTree>
    <p:extLst>
      <p:ext uri="{BB962C8B-B14F-4D97-AF65-F5344CB8AC3E}">
        <p14:creationId xmlns:p14="http://schemas.microsoft.com/office/powerpoint/2010/main" val="2866171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6B90F7-A861-90A2-4034-D8E9717F2F59}"/>
              </a:ext>
            </a:extLst>
          </p:cNvPr>
          <p:cNvSpPr>
            <a:spLocks noGrp="1"/>
          </p:cNvSpPr>
          <p:nvPr>
            <p:ph type="title"/>
          </p:nvPr>
        </p:nvSpPr>
        <p:spPr/>
        <p:txBody>
          <a:bodyPr/>
          <a:lstStyle/>
          <a:p>
            <a:r>
              <a:rPr lang="nb-NO"/>
              <a:t>Elementer i ledelse av omstillingsprosesser</a:t>
            </a:r>
            <a:endParaRPr lang="no-NO"/>
          </a:p>
        </p:txBody>
      </p:sp>
      <p:graphicFrame>
        <p:nvGraphicFramePr>
          <p:cNvPr id="4" name="Plassholder for innhold 3">
            <a:extLst>
              <a:ext uri="{FF2B5EF4-FFF2-40B4-BE49-F238E27FC236}">
                <a16:creationId xmlns:a16="http://schemas.microsoft.com/office/drawing/2014/main" id="{48141C49-127F-78D5-4FB6-E9950382458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Bilde 2">
            <a:extLst>
              <a:ext uri="{FF2B5EF4-FFF2-40B4-BE49-F238E27FC236}">
                <a16:creationId xmlns:a16="http://schemas.microsoft.com/office/drawing/2014/main" id="{566283C1-1F8A-28CD-BCB8-40C1A5301DC7}"/>
              </a:ext>
            </a:extLst>
          </p:cNvPr>
          <p:cNvPicPr>
            <a:picLocks noChangeAspect="1"/>
          </p:cNvPicPr>
          <p:nvPr/>
        </p:nvPicPr>
        <p:blipFill>
          <a:blip r:embed="rId8"/>
          <a:stretch>
            <a:fillRect/>
          </a:stretch>
        </p:blipFill>
        <p:spPr>
          <a:xfrm>
            <a:off x="0" y="4154067"/>
            <a:ext cx="4043265" cy="2703933"/>
          </a:xfrm>
          <a:prstGeom prst="rect">
            <a:avLst/>
          </a:prstGeom>
        </p:spPr>
      </p:pic>
    </p:spTree>
    <p:extLst>
      <p:ext uri="{BB962C8B-B14F-4D97-AF65-F5344CB8AC3E}">
        <p14:creationId xmlns:p14="http://schemas.microsoft.com/office/powerpoint/2010/main" val="155518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D345EA-80DD-2922-53CC-9912195215D8}"/>
              </a:ext>
            </a:extLst>
          </p:cNvPr>
          <p:cNvSpPr>
            <a:spLocks noGrp="1"/>
          </p:cNvSpPr>
          <p:nvPr>
            <p:ph type="title"/>
          </p:nvPr>
        </p:nvSpPr>
        <p:spPr>
          <a:xfrm>
            <a:off x="550863" y="296413"/>
            <a:ext cx="9014377" cy="972000"/>
          </a:xfrm>
        </p:spPr>
        <p:txBody>
          <a:bodyPr>
            <a:noAutofit/>
          </a:bodyPr>
          <a:lstStyle/>
          <a:p>
            <a:r>
              <a:rPr lang="nb-NO" sz="2000" dirty="0"/>
              <a:t>Vågsbygd skole - før</a:t>
            </a:r>
            <a:endParaRPr lang="no-NO" sz="2000" dirty="0"/>
          </a:p>
        </p:txBody>
      </p:sp>
      <p:pic>
        <p:nvPicPr>
          <p:cNvPr id="6" name="Plassholder for innhold 5">
            <a:extLst>
              <a:ext uri="{FF2B5EF4-FFF2-40B4-BE49-F238E27FC236}">
                <a16:creationId xmlns:a16="http://schemas.microsoft.com/office/drawing/2014/main" id="{A685C18B-123D-8955-9401-714521FED274}"/>
              </a:ext>
            </a:extLst>
          </p:cNvPr>
          <p:cNvPicPr>
            <a:picLocks noGrp="1" noChangeAspect="1"/>
          </p:cNvPicPr>
          <p:nvPr>
            <p:ph idx="1"/>
          </p:nvPr>
        </p:nvPicPr>
        <p:blipFill>
          <a:blip r:embed="rId3"/>
          <a:stretch>
            <a:fillRect/>
          </a:stretch>
        </p:blipFill>
        <p:spPr>
          <a:xfrm>
            <a:off x="3405870" y="1628775"/>
            <a:ext cx="5377085" cy="4429125"/>
          </a:xfrm>
        </p:spPr>
      </p:pic>
    </p:spTree>
    <p:extLst>
      <p:ext uri="{BB962C8B-B14F-4D97-AF65-F5344CB8AC3E}">
        <p14:creationId xmlns:p14="http://schemas.microsoft.com/office/powerpoint/2010/main" val="3570180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741D6A-AA6C-1B64-2D94-03CA2F282BE4}"/>
              </a:ext>
            </a:extLst>
          </p:cNvPr>
          <p:cNvSpPr>
            <a:spLocks noGrp="1"/>
          </p:cNvSpPr>
          <p:nvPr>
            <p:ph type="title"/>
          </p:nvPr>
        </p:nvSpPr>
        <p:spPr/>
        <p:txBody>
          <a:bodyPr>
            <a:noAutofit/>
          </a:bodyPr>
          <a:lstStyle/>
          <a:p>
            <a:r>
              <a:rPr lang="nb-NO" sz="2000"/>
              <a:t>En av forutsetningene for å lykkes med utvikling av en inkluderende praksis er at skolen i større grad ser det allmennpedagogiske og det spesialpedagogiske tilbudet i sammenheng (Utdanningsdirektoratet, 2021a). </a:t>
            </a:r>
            <a:r>
              <a:rPr lang="nn-NO" sz="1200" i="1"/>
              <a:t>Kristian Øen førsteamanuensis på NLA Høgskolen</a:t>
            </a:r>
            <a:endParaRPr lang="no-NO" sz="1200" i="1"/>
          </a:p>
        </p:txBody>
      </p:sp>
      <p:pic>
        <p:nvPicPr>
          <p:cNvPr id="6" name="Plassholder for innhold 5">
            <a:extLst>
              <a:ext uri="{FF2B5EF4-FFF2-40B4-BE49-F238E27FC236}">
                <a16:creationId xmlns:a16="http://schemas.microsoft.com/office/drawing/2014/main" id="{519910CA-712B-CEFA-23EA-8CAEA579F650}"/>
              </a:ext>
            </a:extLst>
          </p:cNvPr>
          <p:cNvPicPr>
            <a:picLocks noGrp="1" noChangeAspect="1"/>
          </p:cNvPicPr>
          <p:nvPr>
            <p:ph idx="1"/>
          </p:nvPr>
        </p:nvPicPr>
        <p:blipFill>
          <a:blip r:embed="rId3"/>
          <a:stretch>
            <a:fillRect/>
          </a:stretch>
        </p:blipFill>
        <p:spPr>
          <a:xfrm>
            <a:off x="3553049" y="1628775"/>
            <a:ext cx="5082728" cy="4429125"/>
          </a:xfrm>
        </p:spPr>
      </p:pic>
    </p:spTree>
    <p:extLst>
      <p:ext uri="{BB962C8B-B14F-4D97-AF65-F5344CB8AC3E}">
        <p14:creationId xmlns:p14="http://schemas.microsoft.com/office/powerpoint/2010/main" val="210598905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AB835FDF4778E478241EF2C93D9F9EA" ma:contentTypeVersion="16" ma:contentTypeDescription="Opprett et nytt dokument." ma:contentTypeScope="" ma:versionID="6f8736f17dc35d48d9f13b2ff01422ea">
  <xsd:schema xmlns:xsd="http://www.w3.org/2001/XMLSchema" xmlns:xs="http://www.w3.org/2001/XMLSchema" xmlns:p="http://schemas.microsoft.com/office/2006/metadata/properties" xmlns:ns2="bce0de1f-32b1-4aff-b961-4d0cf088fc48" xmlns:ns3="df83e944-8150-4760-a3e6-a19dba23e20f" targetNamespace="http://schemas.microsoft.com/office/2006/metadata/properties" ma:root="true" ma:fieldsID="f302ec73781d832ab485891e1b36b8eb" ns2:_="" ns3:_="">
    <xsd:import namespace="bce0de1f-32b1-4aff-b961-4d0cf088fc48"/>
    <xsd:import namespace="df83e944-8150-4760-a3e6-a19dba23e20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SearchProperties" minOccurs="0"/>
                <xsd:element ref="ns2:Rammepla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e0de1f-32b1-4aff-b961-4d0cf088fc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emerkelapper" ma:readOnly="false" ma:fieldId="{5cf76f15-5ced-4ddc-b409-7134ff3c332f}" ma:taxonomyMulti="true" ma:sspId="eeaa9471-3809-4903-bebf-111d1dca56f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Rammeplan" ma:index="23" nillable="true" ma:displayName="Rammeplan" ma:description="SFO" ma:format="Hyperlink" ma:internalName="Rammeplan">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83e944-8150-4760-a3e6-a19dba23e20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76886aa-d565-4bdd-a705-d4ab6a82ad76}" ma:internalName="TaxCatchAll" ma:showField="CatchAllData" ma:web="df83e944-8150-4760-a3e6-a19dba23e20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f83e944-8150-4760-a3e6-a19dba23e20f" xsi:nil="true"/>
    <lcf76f155ced4ddcb4097134ff3c332f xmlns="bce0de1f-32b1-4aff-b961-4d0cf088fc48">
      <Terms xmlns="http://schemas.microsoft.com/office/infopath/2007/PartnerControls"/>
    </lcf76f155ced4ddcb4097134ff3c332f>
    <Rammeplan xmlns="bce0de1f-32b1-4aff-b961-4d0cf088fc48">
      <Url xsi:nil="true"/>
      <Description xsi:nil="true"/>
    </Rammeplan>
  </documentManagement>
</p:properties>
</file>

<file path=customXml/itemProps1.xml><?xml version="1.0" encoding="utf-8"?>
<ds:datastoreItem xmlns:ds="http://schemas.openxmlformats.org/officeDocument/2006/customXml" ds:itemID="{01192A61-EEAA-4F90-BAC9-7DAB31547C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e0de1f-32b1-4aff-b961-4d0cf088fc48"/>
    <ds:schemaRef ds:uri="df83e944-8150-4760-a3e6-a19dba23e2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4A505D-EE16-45A6-9D60-45A29769EACB}">
  <ds:schemaRefs>
    <ds:schemaRef ds:uri="http://schemas.microsoft.com/sharepoint/v3/contenttype/forms"/>
  </ds:schemaRefs>
</ds:datastoreItem>
</file>

<file path=customXml/itemProps3.xml><?xml version="1.0" encoding="utf-8"?>
<ds:datastoreItem xmlns:ds="http://schemas.openxmlformats.org/officeDocument/2006/customXml" ds:itemID="{EE5991E8-9E0B-408A-8959-D4A8BD25A032}">
  <ds:schemaRefs>
    <ds:schemaRef ds:uri="http://schemas.microsoft.com/office/2006/metadata/properties"/>
    <ds:schemaRef ds:uri="http://schemas.microsoft.com/office/infopath/2007/PartnerControls"/>
    <ds:schemaRef ds:uri="dd8c8d48-5ab3-4c62-b10a-767ca2297988"/>
    <ds:schemaRef ds:uri="eb411886-4aca-4465-ba92-9845c7bdf9fc"/>
    <ds:schemaRef ds:uri="df83e944-8150-4760-a3e6-a19dba23e20f"/>
    <ds:schemaRef ds:uri="bce0de1f-32b1-4aff-b961-4d0cf088fc48"/>
  </ds:schemaRefs>
</ds:datastoreItem>
</file>

<file path=docMetadata/LabelInfo.xml><?xml version="1.0" encoding="utf-8"?>
<clbl:labelList xmlns:clbl="http://schemas.microsoft.com/office/2020/mipLabelMetadata">
  <clbl:label id="{b04c18ce-fe49-4383-8235-47f395f07474}" enabled="0" method="" siteId="{b04c18ce-fe49-4383-8235-47f395f07474}" removed="1"/>
</clbl:labelList>
</file>

<file path=docProps/app.xml><?xml version="1.0" encoding="utf-8"?>
<Properties xmlns="http://schemas.openxmlformats.org/officeDocument/2006/extended-properties" xmlns:vt="http://schemas.openxmlformats.org/officeDocument/2006/docPropsVTypes">
  <TotalTime>2271</TotalTime>
  <Words>1814</Words>
  <Application>Microsoft Office PowerPoint</Application>
  <PresentationFormat>Widescreen</PresentationFormat>
  <Paragraphs>212</Paragraphs>
  <Slides>24</Slides>
  <Notes>10</Notes>
  <HiddenSlides>0</HiddenSlides>
  <MMClips>0</MMClips>
  <ScaleCrop>false</ScaleCrop>
  <HeadingPairs>
    <vt:vector size="4" baseType="variant">
      <vt:variant>
        <vt:lpstr>Tema</vt:lpstr>
      </vt:variant>
      <vt:variant>
        <vt:i4>1</vt:i4>
      </vt:variant>
      <vt:variant>
        <vt:lpstr>Lysbildetitler</vt:lpstr>
      </vt:variant>
      <vt:variant>
        <vt:i4>24</vt:i4>
      </vt:variant>
    </vt:vector>
  </HeadingPairs>
  <TitlesOfParts>
    <vt:vector size="25" baseType="lpstr">
      <vt:lpstr>Office-tema</vt:lpstr>
      <vt:lpstr>Holte skole v/Ingvill og Ruben</vt:lpstr>
      <vt:lpstr>PowerPoint-presentasjon</vt:lpstr>
      <vt:lpstr>PowerPoint-presentasjon</vt:lpstr>
      <vt:lpstr>PowerPoint-presentasjon</vt:lpstr>
      <vt:lpstr>Flere piler peker i feil retning </vt:lpstr>
      <vt:lpstr>PowerPoint-presentasjon</vt:lpstr>
      <vt:lpstr>Elementer i ledelse av omstillingsprosesser</vt:lpstr>
      <vt:lpstr>Vågsbygd skole - før</vt:lpstr>
      <vt:lpstr>En av forutsetningene for å lykkes med utvikling av en inkluderende praksis er at skolen i større grad ser det allmennpedagogiske og det spesialpedagogiske tilbudet i sammenheng (Utdanningsdirektoratet, 2021a). Kristian Øen førsteamanuensis på NLA Høgskolen</vt:lpstr>
      <vt:lpstr>PowerPoint-presentasjon</vt:lpstr>
      <vt:lpstr>PowerPoint-presentasjon</vt:lpstr>
      <vt:lpstr>Økonomi og demografi</vt:lpstr>
      <vt:lpstr>Handler om politikk- forsvarlig kommune økonomi</vt:lpstr>
      <vt:lpstr>Skolebehovsplanen</vt:lpstr>
      <vt:lpstr>Oppvekst - skole</vt:lpstr>
      <vt:lpstr>PowerPoint-presentasjon</vt:lpstr>
      <vt:lpstr>Økonomi</vt:lpstr>
      <vt:lpstr>Budsjettmodell- skole (24)</vt:lpstr>
      <vt:lpstr>Hva må vi bruke penger på?</vt:lpstr>
      <vt:lpstr>Budsjett</vt:lpstr>
      <vt:lpstr>Økonomi     </vt:lpstr>
      <vt:lpstr>PowerPoint-presentasjon</vt:lpstr>
      <vt:lpstr>Økonomi i oppvekstsektoren- skole</vt:lpstr>
      <vt:lpstr>Vei videre-  skoleår 25 Vågsbygd skole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Økonomi</dc:title>
  <dc:creator>Cecilia M Johansen</dc:creator>
  <cp:lastModifiedBy>Ellinor Skaiaa Aas</cp:lastModifiedBy>
  <cp:revision>21</cp:revision>
  <dcterms:created xsi:type="dcterms:W3CDTF">2022-12-12T19:24:16Z</dcterms:created>
  <dcterms:modified xsi:type="dcterms:W3CDTF">2025-03-20T12:54:14Z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0x0101001AB835FDF4778E478241EF2C93D9F9EA</vt:lpwstr>
  </property>
  <property fmtid="{D5CDD505-2E9C-101B-9397-08002B2CF9AE}" pid="3" name="MediaServiceImageTags">
    <vt:lpwstr/>
  </property>
</Properties>
</file>